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notesMasterIdLst>
    <p:notesMasterId r:id="rId80"/>
  </p:notesMasterIdLst>
  <p:handoutMasterIdLst>
    <p:handoutMasterId r:id="rId81"/>
  </p:handoutMasterIdLst>
  <p:sldIdLst>
    <p:sldId id="514" r:id="rId2"/>
    <p:sldId id="529" r:id="rId3"/>
    <p:sldId id="587" r:id="rId4"/>
    <p:sldId id="546" r:id="rId5"/>
    <p:sldId id="586" r:id="rId6"/>
    <p:sldId id="525" r:id="rId7"/>
    <p:sldId id="595" r:id="rId8"/>
    <p:sldId id="589" r:id="rId9"/>
    <p:sldId id="257" r:id="rId10"/>
    <p:sldId id="583" r:id="rId11"/>
    <p:sldId id="582" r:id="rId12"/>
    <p:sldId id="584" r:id="rId13"/>
    <p:sldId id="576" r:id="rId14"/>
    <p:sldId id="590" r:id="rId15"/>
    <p:sldId id="591" r:id="rId16"/>
    <p:sldId id="594" r:id="rId17"/>
    <p:sldId id="578" r:id="rId18"/>
    <p:sldId id="277" r:id="rId19"/>
    <p:sldId id="404" r:id="rId20"/>
    <p:sldId id="573" r:id="rId21"/>
    <p:sldId id="592" r:id="rId22"/>
    <p:sldId id="577" r:id="rId23"/>
    <p:sldId id="359" r:id="rId24"/>
    <p:sldId id="357" r:id="rId25"/>
    <p:sldId id="593" r:id="rId26"/>
    <p:sldId id="447" r:id="rId27"/>
    <p:sldId id="391" r:id="rId28"/>
    <p:sldId id="288" r:id="rId29"/>
    <p:sldId id="547" r:id="rId30"/>
    <p:sldId id="289" r:id="rId31"/>
    <p:sldId id="284" r:id="rId32"/>
    <p:sldId id="563" r:id="rId33"/>
    <p:sldId id="290" r:id="rId34"/>
    <p:sldId id="554" r:id="rId35"/>
    <p:sldId id="393" r:id="rId36"/>
    <p:sldId id="552" r:id="rId37"/>
    <p:sldId id="553" r:id="rId38"/>
    <p:sldId id="597" r:id="rId39"/>
    <p:sldId id="598" r:id="rId40"/>
    <p:sldId id="292" r:id="rId41"/>
    <p:sldId id="360" r:id="rId42"/>
    <p:sldId id="373" r:id="rId43"/>
    <p:sldId id="448" r:id="rId44"/>
    <p:sldId id="600" r:id="rId45"/>
    <p:sldId id="521" r:id="rId46"/>
    <p:sldId id="466" r:id="rId47"/>
    <p:sldId id="301" r:id="rId48"/>
    <p:sldId id="558" r:id="rId49"/>
    <p:sldId id="569" r:id="rId50"/>
    <p:sldId id="570" r:id="rId51"/>
    <p:sldId id="566" r:id="rId52"/>
    <p:sldId id="567" r:id="rId53"/>
    <p:sldId id="568" r:id="rId54"/>
    <p:sldId id="555" r:id="rId55"/>
    <p:sldId id="527" r:id="rId56"/>
    <p:sldId id="545" r:id="rId57"/>
    <p:sldId id="550" r:id="rId58"/>
    <p:sldId id="551" r:id="rId59"/>
    <p:sldId id="560" r:id="rId60"/>
    <p:sldId id="310" r:id="rId61"/>
    <p:sldId id="311" r:id="rId62"/>
    <p:sldId id="312" r:id="rId63"/>
    <p:sldId id="411" r:id="rId64"/>
    <p:sldId id="581" r:id="rId65"/>
    <p:sldId id="599" r:id="rId66"/>
    <p:sldId id="559" r:id="rId67"/>
    <p:sldId id="557" r:id="rId68"/>
    <p:sldId id="571" r:id="rId69"/>
    <p:sldId id="556" r:id="rId70"/>
    <p:sldId id="561" r:id="rId71"/>
    <p:sldId id="446" r:id="rId72"/>
    <p:sldId id="319" r:id="rId73"/>
    <p:sldId id="579" r:id="rId74"/>
    <p:sldId id="419" r:id="rId75"/>
    <p:sldId id="320" r:id="rId76"/>
    <p:sldId id="562" r:id="rId77"/>
    <p:sldId id="604" r:id="rId78"/>
    <p:sldId id="603" r:id="rId79"/>
  </p:sldIdLst>
  <p:sldSz cx="9144000" cy="6858000" type="screen4x3"/>
  <p:notesSz cx="6858000" cy="9296400"/>
  <p:custShowLst>
    <p:custShow name="Custom Show 1" id="0">
      <p:sldLst/>
    </p:custShow>
  </p:custShowLst>
  <p:defaultTextStyle>
    <a:defPPr>
      <a:defRPr lang="en-US"/>
    </a:defPPr>
    <a:lvl1pPr algn="l" rtl="0" fontAlgn="base">
      <a:spcBef>
        <a:spcPct val="0"/>
      </a:spcBef>
      <a:spcAft>
        <a:spcPct val="0"/>
      </a:spcAft>
      <a:defRPr i="1" kern="1200">
        <a:solidFill>
          <a:schemeClr val="tx1"/>
        </a:solidFill>
        <a:latin typeface="Garamond" pitchFamily="18" charset="0"/>
        <a:ea typeface="+mn-ea"/>
        <a:cs typeface="Arial" charset="0"/>
      </a:defRPr>
    </a:lvl1pPr>
    <a:lvl2pPr marL="457200" algn="l" rtl="0" fontAlgn="base">
      <a:spcBef>
        <a:spcPct val="0"/>
      </a:spcBef>
      <a:spcAft>
        <a:spcPct val="0"/>
      </a:spcAft>
      <a:defRPr i="1" kern="1200">
        <a:solidFill>
          <a:schemeClr val="tx1"/>
        </a:solidFill>
        <a:latin typeface="Garamond" pitchFamily="18" charset="0"/>
        <a:ea typeface="+mn-ea"/>
        <a:cs typeface="Arial" charset="0"/>
      </a:defRPr>
    </a:lvl2pPr>
    <a:lvl3pPr marL="914400" algn="l" rtl="0" fontAlgn="base">
      <a:spcBef>
        <a:spcPct val="0"/>
      </a:spcBef>
      <a:spcAft>
        <a:spcPct val="0"/>
      </a:spcAft>
      <a:defRPr i="1" kern="1200">
        <a:solidFill>
          <a:schemeClr val="tx1"/>
        </a:solidFill>
        <a:latin typeface="Garamond" pitchFamily="18" charset="0"/>
        <a:ea typeface="+mn-ea"/>
        <a:cs typeface="Arial" charset="0"/>
      </a:defRPr>
    </a:lvl3pPr>
    <a:lvl4pPr marL="1371600" algn="l" rtl="0" fontAlgn="base">
      <a:spcBef>
        <a:spcPct val="0"/>
      </a:spcBef>
      <a:spcAft>
        <a:spcPct val="0"/>
      </a:spcAft>
      <a:defRPr i="1" kern="1200">
        <a:solidFill>
          <a:schemeClr val="tx1"/>
        </a:solidFill>
        <a:latin typeface="Garamond" pitchFamily="18" charset="0"/>
        <a:ea typeface="+mn-ea"/>
        <a:cs typeface="Arial" charset="0"/>
      </a:defRPr>
    </a:lvl4pPr>
    <a:lvl5pPr marL="1828800" algn="l" rtl="0" fontAlgn="base">
      <a:spcBef>
        <a:spcPct val="0"/>
      </a:spcBef>
      <a:spcAft>
        <a:spcPct val="0"/>
      </a:spcAft>
      <a:defRPr i="1" kern="1200">
        <a:solidFill>
          <a:schemeClr val="tx1"/>
        </a:solidFill>
        <a:latin typeface="Garamond" pitchFamily="18" charset="0"/>
        <a:ea typeface="+mn-ea"/>
        <a:cs typeface="Arial" charset="0"/>
      </a:defRPr>
    </a:lvl5pPr>
    <a:lvl6pPr marL="2286000" algn="l" defTabSz="914400" rtl="0" eaLnBrk="1" latinLnBrk="0" hangingPunct="1">
      <a:defRPr i="1" kern="1200">
        <a:solidFill>
          <a:schemeClr val="tx1"/>
        </a:solidFill>
        <a:latin typeface="Garamond" pitchFamily="18" charset="0"/>
        <a:ea typeface="+mn-ea"/>
        <a:cs typeface="Arial" charset="0"/>
      </a:defRPr>
    </a:lvl6pPr>
    <a:lvl7pPr marL="2743200" algn="l" defTabSz="914400" rtl="0" eaLnBrk="1" latinLnBrk="0" hangingPunct="1">
      <a:defRPr i="1" kern="1200">
        <a:solidFill>
          <a:schemeClr val="tx1"/>
        </a:solidFill>
        <a:latin typeface="Garamond" pitchFamily="18" charset="0"/>
        <a:ea typeface="+mn-ea"/>
        <a:cs typeface="Arial" charset="0"/>
      </a:defRPr>
    </a:lvl7pPr>
    <a:lvl8pPr marL="3200400" algn="l" defTabSz="914400" rtl="0" eaLnBrk="1" latinLnBrk="0" hangingPunct="1">
      <a:defRPr i="1" kern="1200">
        <a:solidFill>
          <a:schemeClr val="tx1"/>
        </a:solidFill>
        <a:latin typeface="Garamond" pitchFamily="18" charset="0"/>
        <a:ea typeface="+mn-ea"/>
        <a:cs typeface="Arial" charset="0"/>
      </a:defRPr>
    </a:lvl8pPr>
    <a:lvl9pPr marL="3657600" algn="l" defTabSz="914400" rtl="0" eaLnBrk="1" latinLnBrk="0" hangingPunct="1">
      <a:defRPr i="1" kern="1200">
        <a:solidFill>
          <a:schemeClr val="tx1"/>
        </a:solidFill>
        <a:latin typeface="Garamond" pitchFamily="18" charset="0"/>
        <a:ea typeface="+mn-ea"/>
        <a:cs typeface="Arial" charset="0"/>
      </a:defRPr>
    </a:lvl9pPr>
  </p:defaultTextStyle>
  <p:extLst>
    <p:ext uri="{521415D9-36F7-43E2-AB2F-B90AF26B5E84}">
      <p14:sectionLst xmlns:p14="http://schemas.microsoft.com/office/powerpoint/2010/main">
        <p14:section name="Default Section" id="{7BECE218-074B-4839-94E5-FD053CE6239D}">
          <p14:sldIdLst>
            <p14:sldId id="514"/>
          </p14:sldIdLst>
        </p14:section>
        <p14:section name="Body" id="{C3E409CE-DC04-4425-AE81-8C5ED5B00761}">
          <p14:sldIdLst>
            <p14:sldId id="529"/>
            <p14:sldId id="587"/>
            <p14:sldId id="546"/>
            <p14:sldId id="586"/>
            <p14:sldId id="525"/>
            <p14:sldId id="595"/>
            <p14:sldId id="589"/>
            <p14:sldId id="257"/>
            <p14:sldId id="583"/>
            <p14:sldId id="582"/>
            <p14:sldId id="584"/>
            <p14:sldId id="576"/>
            <p14:sldId id="590"/>
            <p14:sldId id="591"/>
            <p14:sldId id="594"/>
            <p14:sldId id="578"/>
            <p14:sldId id="277"/>
            <p14:sldId id="404"/>
            <p14:sldId id="573"/>
            <p14:sldId id="592"/>
            <p14:sldId id="577"/>
            <p14:sldId id="359"/>
            <p14:sldId id="357"/>
            <p14:sldId id="593"/>
            <p14:sldId id="447"/>
            <p14:sldId id="391"/>
            <p14:sldId id="288"/>
            <p14:sldId id="547"/>
            <p14:sldId id="289"/>
            <p14:sldId id="284"/>
            <p14:sldId id="563"/>
            <p14:sldId id="290"/>
            <p14:sldId id="554"/>
            <p14:sldId id="393"/>
            <p14:sldId id="552"/>
            <p14:sldId id="553"/>
            <p14:sldId id="597"/>
            <p14:sldId id="598"/>
            <p14:sldId id="292"/>
            <p14:sldId id="360"/>
            <p14:sldId id="373"/>
            <p14:sldId id="448"/>
            <p14:sldId id="600"/>
            <p14:sldId id="521"/>
            <p14:sldId id="466"/>
            <p14:sldId id="301"/>
            <p14:sldId id="558"/>
            <p14:sldId id="569"/>
            <p14:sldId id="570"/>
            <p14:sldId id="566"/>
            <p14:sldId id="567"/>
            <p14:sldId id="568"/>
            <p14:sldId id="555"/>
            <p14:sldId id="527"/>
            <p14:sldId id="545"/>
            <p14:sldId id="550"/>
            <p14:sldId id="551"/>
            <p14:sldId id="560"/>
            <p14:sldId id="310"/>
            <p14:sldId id="311"/>
            <p14:sldId id="312"/>
            <p14:sldId id="411"/>
            <p14:sldId id="581"/>
            <p14:sldId id="599"/>
            <p14:sldId id="559"/>
            <p14:sldId id="557"/>
            <p14:sldId id="571"/>
            <p14:sldId id="556"/>
            <p14:sldId id="561"/>
            <p14:sldId id="446"/>
            <p14:sldId id="319"/>
            <p14:sldId id="579"/>
            <p14:sldId id="419"/>
            <p14:sldId id="320"/>
            <p14:sldId id="562"/>
            <p14:sldId id="604"/>
            <p14:sldId id="603"/>
          </p14:sldIdLst>
        </p14:section>
        <p14:section name="Backup" id="{64256BE0-29E9-49ED-8162-931EF8EB32F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2509F7"/>
    <a:srgbClr val="FF3399"/>
    <a:srgbClr val="FF66CC"/>
    <a:srgbClr val="FFCC00"/>
    <a:srgbClr val="66CCFF"/>
    <a:srgbClr val="3399FF"/>
    <a:srgbClr val="FF6699"/>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373" autoAdjust="0"/>
    <p:restoredTop sz="96159" autoAdjust="0"/>
  </p:normalViewPr>
  <p:slideViewPr>
    <p:cSldViewPr>
      <p:cViewPr varScale="1">
        <p:scale>
          <a:sx n="106" d="100"/>
          <a:sy n="106" d="100"/>
        </p:scale>
        <p:origin x="1284" y="114"/>
      </p:cViewPr>
      <p:guideLst>
        <p:guide orient="horz" pos="2160"/>
        <p:guide pos="2880"/>
      </p:guideLst>
    </p:cSldViewPr>
  </p:slideViewPr>
  <p:outlineViewPr>
    <p:cViewPr>
      <p:scale>
        <a:sx n="33" d="100"/>
        <a:sy n="33" d="100"/>
      </p:scale>
      <p:origin x="0" y="2694"/>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Lst>
  </p:outlineViewPr>
  <p:notesTextViewPr>
    <p:cViewPr>
      <p:scale>
        <a:sx n="100" d="100"/>
        <a:sy n="100" d="100"/>
      </p:scale>
      <p:origin x="0" y="0"/>
    </p:cViewPr>
  </p:notesTextViewPr>
  <p:sorterViewPr>
    <p:cViewPr>
      <p:scale>
        <a:sx n="90" d="100"/>
        <a:sy n="9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handoutMaster" Target="handoutMasters/handoutMaster1.xml"/></Relationships>
</file>

<file path=ppt/_rels/viewProps.xml.rels><?xml version="1.0" encoding="UTF-8" standalone="yes"?>
<Relationships xmlns="http://schemas.openxmlformats.org/package/2006/relationships"><Relationship Id="rId8" Type="http://schemas.openxmlformats.org/officeDocument/2006/relationships/slide" Target="slides/slide28.xml"/><Relationship Id="rId13" Type="http://schemas.openxmlformats.org/officeDocument/2006/relationships/slide" Target="slides/slide41.xml"/><Relationship Id="rId18" Type="http://schemas.openxmlformats.org/officeDocument/2006/relationships/slide" Target="slides/slide48.xml"/><Relationship Id="rId26" Type="http://schemas.openxmlformats.org/officeDocument/2006/relationships/slide" Target="slides/slide66.xml"/><Relationship Id="rId3" Type="http://schemas.openxmlformats.org/officeDocument/2006/relationships/slide" Target="slides/slide9.xml"/><Relationship Id="rId21" Type="http://schemas.openxmlformats.org/officeDocument/2006/relationships/slide" Target="slides/slide51.xml"/><Relationship Id="rId7" Type="http://schemas.openxmlformats.org/officeDocument/2006/relationships/slide" Target="slides/slide24.xml"/><Relationship Id="rId12" Type="http://schemas.openxmlformats.org/officeDocument/2006/relationships/slide" Target="slides/slide40.xml"/><Relationship Id="rId17" Type="http://schemas.openxmlformats.org/officeDocument/2006/relationships/slide" Target="slides/slide47.xml"/><Relationship Id="rId25" Type="http://schemas.openxmlformats.org/officeDocument/2006/relationships/slide" Target="slides/slide63.xml"/><Relationship Id="rId2" Type="http://schemas.openxmlformats.org/officeDocument/2006/relationships/slide" Target="slides/slide7.xml"/><Relationship Id="rId16" Type="http://schemas.openxmlformats.org/officeDocument/2006/relationships/slide" Target="slides/slide46.xml"/><Relationship Id="rId20" Type="http://schemas.openxmlformats.org/officeDocument/2006/relationships/slide" Target="slides/slide50.xml"/><Relationship Id="rId29" Type="http://schemas.openxmlformats.org/officeDocument/2006/relationships/slide" Target="slides/slide75.xml"/><Relationship Id="rId1" Type="http://schemas.openxmlformats.org/officeDocument/2006/relationships/slide" Target="slides/slide6.xml"/><Relationship Id="rId6" Type="http://schemas.openxmlformats.org/officeDocument/2006/relationships/slide" Target="slides/slide23.xml"/><Relationship Id="rId11" Type="http://schemas.openxmlformats.org/officeDocument/2006/relationships/slide" Target="slides/slide35.xml"/><Relationship Id="rId24" Type="http://schemas.openxmlformats.org/officeDocument/2006/relationships/slide" Target="slides/slide60.xml"/><Relationship Id="rId5" Type="http://schemas.openxmlformats.org/officeDocument/2006/relationships/slide" Target="slides/slide11.xml"/><Relationship Id="rId15" Type="http://schemas.openxmlformats.org/officeDocument/2006/relationships/slide" Target="slides/slide45.xml"/><Relationship Id="rId23" Type="http://schemas.openxmlformats.org/officeDocument/2006/relationships/slide" Target="slides/slide59.xml"/><Relationship Id="rId28" Type="http://schemas.openxmlformats.org/officeDocument/2006/relationships/slide" Target="slides/slide74.xml"/><Relationship Id="rId10" Type="http://schemas.openxmlformats.org/officeDocument/2006/relationships/slide" Target="slides/slide33.xml"/><Relationship Id="rId19" Type="http://schemas.openxmlformats.org/officeDocument/2006/relationships/slide" Target="slides/slide49.xml"/><Relationship Id="rId4" Type="http://schemas.openxmlformats.org/officeDocument/2006/relationships/slide" Target="slides/slide10.xml"/><Relationship Id="rId9" Type="http://schemas.openxmlformats.org/officeDocument/2006/relationships/slide" Target="slides/slide30.xml"/><Relationship Id="rId14" Type="http://schemas.openxmlformats.org/officeDocument/2006/relationships/slide" Target="slides/slide42.xml"/><Relationship Id="rId22" Type="http://schemas.openxmlformats.org/officeDocument/2006/relationships/slide" Target="slides/slide53.xml"/><Relationship Id="rId27" Type="http://schemas.openxmlformats.org/officeDocument/2006/relationships/slide" Target="slides/slide7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2971800" cy="463550"/>
          </a:xfrm>
          <a:prstGeom prst="rect">
            <a:avLst/>
          </a:prstGeom>
          <a:noFill/>
          <a:ln>
            <a:noFill/>
          </a:ln>
          <a:effectLst/>
        </p:spPr>
        <p:txBody>
          <a:bodyPr vert="horz" wrap="square" lIns="92279" tIns="46140" rIns="92279" bIns="46140" numCol="1" anchor="t" anchorCtr="0" compatLnSpc="1">
            <a:prstTxWarp prst="textNoShape">
              <a:avLst/>
            </a:prstTxWarp>
          </a:bodyPr>
          <a:lstStyle>
            <a:lvl1pPr defTabSz="923925" eaLnBrk="1" hangingPunct="1">
              <a:defRPr sz="1200" i="0">
                <a:latin typeface="Times New Roman" pitchFamily="18" charset="0"/>
                <a:cs typeface="+mn-cs"/>
              </a:defRPr>
            </a:lvl1pPr>
          </a:lstStyle>
          <a:p>
            <a:pPr>
              <a:defRPr/>
            </a:pPr>
            <a:endParaRPr lang="en-US"/>
          </a:p>
        </p:txBody>
      </p:sp>
      <p:sp>
        <p:nvSpPr>
          <p:cNvPr id="37891" name="Rectangle 3"/>
          <p:cNvSpPr>
            <a:spLocks noGrp="1" noChangeArrowheads="1"/>
          </p:cNvSpPr>
          <p:nvPr>
            <p:ph type="dt" sz="quarter" idx="1"/>
          </p:nvPr>
        </p:nvSpPr>
        <p:spPr bwMode="auto">
          <a:xfrm>
            <a:off x="3886200" y="0"/>
            <a:ext cx="2971800" cy="463550"/>
          </a:xfrm>
          <a:prstGeom prst="rect">
            <a:avLst/>
          </a:prstGeom>
          <a:noFill/>
          <a:ln>
            <a:noFill/>
          </a:ln>
          <a:effectLst/>
        </p:spPr>
        <p:txBody>
          <a:bodyPr vert="horz" wrap="square" lIns="92279" tIns="46140" rIns="92279" bIns="46140" numCol="1" anchor="t" anchorCtr="0" compatLnSpc="1">
            <a:prstTxWarp prst="textNoShape">
              <a:avLst/>
            </a:prstTxWarp>
          </a:bodyPr>
          <a:lstStyle>
            <a:lvl1pPr algn="r" defTabSz="923925" eaLnBrk="1" hangingPunct="1">
              <a:defRPr sz="1200" i="0">
                <a:latin typeface="Times New Roman" pitchFamily="18" charset="0"/>
                <a:cs typeface="+mn-cs"/>
              </a:defRPr>
            </a:lvl1pPr>
          </a:lstStyle>
          <a:p>
            <a:pPr>
              <a:defRPr/>
            </a:pPr>
            <a:endParaRPr lang="en-US"/>
          </a:p>
        </p:txBody>
      </p:sp>
      <p:sp>
        <p:nvSpPr>
          <p:cNvPr id="37892" name="Rectangle 4"/>
          <p:cNvSpPr>
            <a:spLocks noGrp="1" noChangeArrowheads="1"/>
          </p:cNvSpPr>
          <p:nvPr>
            <p:ph type="ftr" sz="quarter" idx="2"/>
          </p:nvPr>
        </p:nvSpPr>
        <p:spPr bwMode="auto">
          <a:xfrm>
            <a:off x="0" y="8832850"/>
            <a:ext cx="2971800" cy="463550"/>
          </a:xfrm>
          <a:prstGeom prst="rect">
            <a:avLst/>
          </a:prstGeom>
          <a:noFill/>
          <a:ln>
            <a:noFill/>
          </a:ln>
          <a:effectLst/>
        </p:spPr>
        <p:txBody>
          <a:bodyPr vert="horz" wrap="square" lIns="92279" tIns="46140" rIns="92279" bIns="46140" numCol="1" anchor="b" anchorCtr="0" compatLnSpc="1">
            <a:prstTxWarp prst="textNoShape">
              <a:avLst/>
            </a:prstTxWarp>
          </a:bodyPr>
          <a:lstStyle>
            <a:lvl1pPr defTabSz="923925" eaLnBrk="1" hangingPunct="1">
              <a:defRPr sz="1200" i="0">
                <a:latin typeface="Times New Roman" pitchFamily="18" charset="0"/>
                <a:cs typeface="+mn-cs"/>
              </a:defRPr>
            </a:lvl1pPr>
          </a:lstStyle>
          <a:p>
            <a:pPr>
              <a:defRPr/>
            </a:pPr>
            <a:endParaRPr lang="en-US"/>
          </a:p>
        </p:txBody>
      </p:sp>
      <p:sp>
        <p:nvSpPr>
          <p:cNvPr id="37893" name="Rectangle 5"/>
          <p:cNvSpPr>
            <a:spLocks noGrp="1" noChangeArrowheads="1"/>
          </p:cNvSpPr>
          <p:nvPr>
            <p:ph type="sldNum" sz="quarter" idx="3"/>
          </p:nvPr>
        </p:nvSpPr>
        <p:spPr bwMode="auto">
          <a:xfrm>
            <a:off x="3886200" y="8832850"/>
            <a:ext cx="2971800" cy="463550"/>
          </a:xfrm>
          <a:prstGeom prst="rect">
            <a:avLst/>
          </a:prstGeom>
          <a:noFill/>
          <a:ln>
            <a:noFill/>
          </a:ln>
          <a:effectLst/>
        </p:spPr>
        <p:txBody>
          <a:bodyPr vert="horz" wrap="square" lIns="92279" tIns="46140" rIns="92279" bIns="46140" numCol="1" anchor="b" anchorCtr="0" compatLnSpc="1">
            <a:prstTxWarp prst="textNoShape">
              <a:avLst/>
            </a:prstTxWarp>
          </a:bodyPr>
          <a:lstStyle>
            <a:lvl1pPr algn="r" defTabSz="923925" eaLnBrk="1" hangingPunct="1">
              <a:defRPr sz="1200" i="0">
                <a:latin typeface="Times New Roman" pitchFamily="18" charset="0"/>
                <a:cs typeface="+mn-cs"/>
              </a:defRPr>
            </a:lvl1pPr>
          </a:lstStyle>
          <a:p>
            <a:pPr>
              <a:defRPr/>
            </a:pPr>
            <a:fld id="{2FB5A269-C539-4503-83B4-03C4FE706835}" type="slidenum">
              <a:rPr lang="en-US"/>
              <a:pPr>
                <a:defRPr/>
              </a:pPr>
              <a:t>‹#›</a:t>
            </a:fld>
            <a:endParaRPr lang="en-US"/>
          </a:p>
        </p:txBody>
      </p:sp>
    </p:spTree>
    <p:extLst>
      <p:ext uri="{BB962C8B-B14F-4D97-AF65-F5344CB8AC3E}">
        <p14:creationId xmlns:p14="http://schemas.microsoft.com/office/powerpoint/2010/main" val="1706587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2754" name="Rectangle 2"/>
          <p:cNvSpPr>
            <a:spLocks noGrp="1" noChangeArrowheads="1"/>
          </p:cNvSpPr>
          <p:nvPr>
            <p:ph type="hdr" sz="quarter"/>
          </p:nvPr>
        </p:nvSpPr>
        <p:spPr bwMode="auto">
          <a:xfrm>
            <a:off x="0" y="0"/>
            <a:ext cx="2971800" cy="463550"/>
          </a:xfrm>
          <a:prstGeom prst="rect">
            <a:avLst/>
          </a:prstGeom>
          <a:noFill/>
          <a:ln>
            <a:noFill/>
          </a:ln>
          <a:effectLst/>
        </p:spPr>
        <p:txBody>
          <a:bodyPr vert="horz" wrap="square" lIns="92279" tIns="46140" rIns="92279" bIns="46140" numCol="1" anchor="t" anchorCtr="0" compatLnSpc="1">
            <a:prstTxWarp prst="textNoShape">
              <a:avLst/>
            </a:prstTxWarp>
          </a:bodyPr>
          <a:lstStyle>
            <a:lvl1pPr defTabSz="923925" eaLnBrk="1" hangingPunct="1">
              <a:defRPr sz="1200" i="0">
                <a:latin typeface="Times New Roman" pitchFamily="18" charset="0"/>
                <a:cs typeface="+mn-cs"/>
              </a:defRPr>
            </a:lvl1pPr>
          </a:lstStyle>
          <a:p>
            <a:pPr>
              <a:defRPr/>
            </a:pPr>
            <a:endParaRPr lang="en-US"/>
          </a:p>
        </p:txBody>
      </p:sp>
      <p:sp>
        <p:nvSpPr>
          <p:cNvPr id="202755" name="Rectangle 3"/>
          <p:cNvSpPr>
            <a:spLocks noGrp="1" noChangeArrowheads="1"/>
          </p:cNvSpPr>
          <p:nvPr>
            <p:ph type="dt" idx="1"/>
          </p:nvPr>
        </p:nvSpPr>
        <p:spPr bwMode="auto">
          <a:xfrm>
            <a:off x="3884613" y="0"/>
            <a:ext cx="2971800" cy="463550"/>
          </a:xfrm>
          <a:prstGeom prst="rect">
            <a:avLst/>
          </a:prstGeom>
          <a:noFill/>
          <a:ln>
            <a:noFill/>
          </a:ln>
          <a:effectLst/>
        </p:spPr>
        <p:txBody>
          <a:bodyPr vert="horz" wrap="square" lIns="92279" tIns="46140" rIns="92279" bIns="46140" numCol="1" anchor="t" anchorCtr="0" compatLnSpc="1">
            <a:prstTxWarp prst="textNoShape">
              <a:avLst/>
            </a:prstTxWarp>
          </a:bodyPr>
          <a:lstStyle>
            <a:lvl1pPr algn="r" defTabSz="923925" eaLnBrk="1" hangingPunct="1">
              <a:defRPr sz="1200" i="0">
                <a:latin typeface="Times New Roman" pitchFamily="18" charset="0"/>
                <a:cs typeface="+mn-cs"/>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1106488" y="698500"/>
            <a:ext cx="4648200" cy="3486150"/>
          </a:xfrm>
          <a:prstGeom prst="rect">
            <a:avLst/>
          </a:prstGeom>
          <a:noFill/>
          <a:ln w="9525">
            <a:solidFill>
              <a:srgbClr val="000000"/>
            </a:solidFill>
            <a:miter lim="800000"/>
            <a:headEnd/>
            <a:tailEnd/>
          </a:ln>
        </p:spPr>
      </p:sp>
      <p:sp>
        <p:nvSpPr>
          <p:cNvPr id="202757" name="Rectangle 5"/>
          <p:cNvSpPr>
            <a:spLocks noGrp="1" noChangeArrowheads="1"/>
          </p:cNvSpPr>
          <p:nvPr>
            <p:ph type="body" sz="quarter" idx="3"/>
          </p:nvPr>
        </p:nvSpPr>
        <p:spPr bwMode="auto">
          <a:xfrm>
            <a:off x="685800" y="4416425"/>
            <a:ext cx="5486400" cy="4181475"/>
          </a:xfrm>
          <a:prstGeom prst="rect">
            <a:avLst/>
          </a:prstGeom>
          <a:noFill/>
          <a:ln>
            <a:noFill/>
          </a:ln>
          <a:effectLst/>
        </p:spPr>
        <p:txBody>
          <a:bodyPr vert="horz" wrap="square" lIns="92279" tIns="46140" rIns="92279" bIns="4614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2758" name="Rectangle 6"/>
          <p:cNvSpPr>
            <a:spLocks noGrp="1" noChangeArrowheads="1"/>
          </p:cNvSpPr>
          <p:nvPr>
            <p:ph type="ftr" sz="quarter" idx="4"/>
          </p:nvPr>
        </p:nvSpPr>
        <p:spPr bwMode="auto">
          <a:xfrm>
            <a:off x="0" y="8831263"/>
            <a:ext cx="2971800" cy="463550"/>
          </a:xfrm>
          <a:prstGeom prst="rect">
            <a:avLst/>
          </a:prstGeom>
          <a:noFill/>
          <a:ln>
            <a:noFill/>
          </a:ln>
          <a:effectLst/>
        </p:spPr>
        <p:txBody>
          <a:bodyPr vert="horz" wrap="square" lIns="92279" tIns="46140" rIns="92279" bIns="46140" numCol="1" anchor="b" anchorCtr="0" compatLnSpc="1">
            <a:prstTxWarp prst="textNoShape">
              <a:avLst/>
            </a:prstTxWarp>
          </a:bodyPr>
          <a:lstStyle>
            <a:lvl1pPr defTabSz="923925" eaLnBrk="1" hangingPunct="1">
              <a:defRPr sz="1200" i="0">
                <a:latin typeface="Times New Roman" pitchFamily="18" charset="0"/>
                <a:cs typeface="+mn-cs"/>
              </a:defRPr>
            </a:lvl1pPr>
          </a:lstStyle>
          <a:p>
            <a:pPr>
              <a:defRPr/>
            </a:pPr>
            <a:endParaRPr lang="en-US"/>
          </a:p>
        </p:txBody>
      </p:sp>
      <p:sp>
        <p:nvSpPr>
          <p:cNvPr id="202759" name="Rectangle 7"/>
          <p:cNvSpPr>
            <a:spLocks noGrp="1" noChangeArrowheads="1"/>
          </p:cNvSpPr>
          <p:nvPr>
            <p:ph type="sldNum" sz="quarter" idx="5"/>
          </p:nvPr>
        </p:nvSpPr>
        <p:spPr bwMode="auto">
          <a:xfrm>
            <a:off x="3884613" y="8831263"/>
            <a:ext cx="2971800" cy="463550"/>
          </a:xfrm>
          <a:prstGeom prst="rect">
            <a:avLst/>
          </a:prstGeom>
          <a:noFill/>
          <a:ln>
            <a:noFill/>
          </a:ln>
          <a:effectLst/>
        </p:spPr>
        <p:txBody>
          <a:bodyPr vert="horz" wrap="square" lIns="92279" tIns="46140" rIns="92279" bIns="46140" numCol="1" anchor="b" anchorCtr="0" compatLnSpc="1">
            <a:prstTxWarp prst="textNoShape">
              <a:avLst/>
            </a:prstTxWarp>
          </a:bodyPr>
          <a:lstStyle>
            <a:lvl1pPr algn="r" defTabSz="923925" eaLnBrk="1" hangingPunct="1">
              <a:defRPr sz="1200" i="0">
                <a:latin typeface="Times New Roman" pitchFamily="18" charset="0"/>
                <a:cs typeface="+mn-cs"/>
              </a:defRPr>
            </a:lvl1pPr>
          </a:lstStyle>
          <a:p>
            <a:pPr>
              <a:defRPr/>
            </a:pPr>
            <a:fld id="{7277CF76-C9FF-4DA0-B969-4304359BB006}" type="slidenum">
              <a:rPr lang="en-US"/>
              <a:pPr>
                <a:defRPr/>
              </a:pPr>
              <a:t>‹#›</a:t>
            </a:fld>
            <a:endParaRPr lang="en-US"/>
          </a:p>
        </p:txBody>
      </p:sp>
    </p:spTree>
    <p:extLst>
      <p:ext uri="{BB962C8B-B14F-4D97-AF65-F5344CB8AC3E}">
        <p14:creationId xmlns:p14="http://schemas.microsoft.com/office/powerpoint/2010/main" val="340189900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noFill/>
          <a:ln>
            <a:miter lim="800000"/>
            <a:headEnd/>
            <a:tailEnd/>
          </a:ln>
        </p:spPr>
        <p:txBody>
          <a:bodyPr/>
          <a:lstStyle/>
          <a:p>
            <a:fld id="{D9523B53-2430-4F23-BDA8-157CA87317CD}" type="slidenum">
              <a:rPr lang="en-US" smtClean="0">
                <a:cs typeface="Arial" charset="0"/>
              </a:rPr>
              <a:pPr/>
              <a:t>1</a:t>
            </a:fld>
            <a:endParaRPr lang="en-US">
              <a:cs typeface="Arial" charset="0"/>
            </a:endParaRPr>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9754937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p:spPr>
        <p:txBody>
          <a:bodyPr/>
          <a:lstStyle/>
          <a:p>
            <a:endParaRPr lang="en-US" dirty="0"/>
          </a:p>
        </p:txBody>
      </p:sp>
    </p:spTree>
    <p:extLst>
      <p:ext uri="{BB962C8B-B14F-4D97-AF65-F5344CB8AC3E}">
        <p14:creationId xmlns:p14="http://schemas.microsoft.com/office/powerpoint/2010/main" val="218984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p:spPr>
        <p:txBody>
          <a:bodyPr/>
          <a:lstStyle/>
          <a:p>
            <a:endParaRPr lang="en-US" dirty="0"/>
          </a:p>
        </p:txBody>
      </p:sp>
    </p:spTree>
    <p:extLst>
      <p:ext uri="{BB962C8B-B14F-4D97-AF65-F5344CB8AC3E}">
        <p14:creationId xmlns:p14="http://schemas.microsoft.com/office/powerpoint/2010/main" val="2863092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277CF76-C9FF-4DA0-B969-4304359BB006}" type="slidenum">
              <a:rPr lang="en-US" smtClean="0"/>
              <a:pPr>
                <a:defRPr/>
              </a:pPr>
              <a:t>4</a:t>
            </a:fld>
            <a:endParaRPr lang="en-US"/>
          </a:p>
        </p:txBody>
      </p:sp>
    </p:spTree>
    <p:extLst>
      <p:ext uri="{BB962C8B-B14F-4D97-AF65-F5344CB8AC3E}">
        <p14:creationId xmlns:p14="http://schemas.microsoft.com/office/powerpoint/2010/main" val="1249584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Rectangle 7"/>
          <p:cNvSpPr>
            <a:spLocks noGrp="1" noChangeArrowheads="1"/>
          </p:cNvSpPr>
          <p:nvPr>
            <p:ph type="sldNum" sz="quarter" idx="5"/>
          </p:nvPr>
        </p:nvSpPr>
        <p:spPr>
          <a:noFill/>
          <a:ln>
            <a:miter lim="800000"/>
            <a:headEnd/>
            <a:tailEnd/>
          </a:ln>
        </p:spPr>
        <p:txBody>
          <a:bodyPr/>
          <a:lstStyle/>
          <a:p>
            <a:fld id="{D1755411-1042-4BEA-86C2-FBDD17EDD0CE}" type="slidenum">
              <a:rPr lang="en-US" smtClean="0">
                <a:cs typeface="Arial" charset="0"/>
              </a:rPr>
              <a:pPr/>
              <a:t>6</a:t>
            </a:fld>
            <a:endParaRPr lang="en-US">
              <a:cs typeface="Arial" charset="0"/>
            </a:endParaRPr>
          </a:p>
        </p:txBody>
      </p:sp>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a:noFill/>
        </p:spPr>
        <p:txBody>
          <a:bodyPr/>
          <a:lstStyle/>
          <a:p>
            <a:pPr eaLnBrk="1" hangingPunct="1"/>
            <a:r>
              <a:rPr lang="en-US"/>
              <a:t>We encourage everyone to experiment with the software and explore the many features not covered in this training.</a:t>
            </a:r>
          </a:p>
        </p:txBody>
      </p:sp>
    </p:spTree>
    <p:extLst>
      <p:ext uri="{BB962C8B-B14F-4D97-AF65-F5344CB8AC3E}">
        <p14:creationId xmlns:p14="http://schemas.microsoft.com/office/powerpoint/2010/main" val="5780884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Rectangle 7"/>
          <p:cNvSpPr>
            <a:spLocks noGrp="1" noChangeArrowheads="1"/>
          </p:cNvSpPr>
          <p:nvPr>
            <p:ph type="sldNum" sz="quarter" idx="5"/>
          </p:nvPr>
        </p:nvSpPr>
        <p:spPr>
          <a:noFill/>
          <a:ln>
            <a:miter lim="800000"/>
            <a:headEnd/>
            <a:tailEnd/>
          </a:ln>
        </p:spPr>
        <p:txBody>
          <a:bodyPr/>
          <a:lstStyle/>
          <a:p>
            <a:fld id="{D1755411-1042-4BEA-86C2-FBDD17EDD0CE}" type="slidenum">
              <a:rPr lang="en-US" smtClean="0">
                <a:cs typeface="Arial" charset="0"/>
              </a:rPr>
              <a:pPr/>
              <a:t>7</a:t>
            </a:fld>
            <a:endParaRPr lang="en-US">
              <a:cs typeface="Arial" charset="0"/>
            </a:endParaRPr>
          </a:p>
        </p:txBody>
      </p:sp>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a:noFill/>
        </p:spPr>
        <p:txBody>
          <a:bodyPr/>
          <a:lstStyle/>
          <a:p>
            <a:pPr eaLnBrk="1" hangingPunct="1"/>
            <a:r>
              <a:rPr lang="en-US"/>
              <a:t>We encourage everyone to experiment with the software and explore the many features not covered in this training.</a:t>
            </a:r>
          </a:p>
        </p:txBody>
      </p:sp>
    </p:spTree>
    <p:extLst>
      <p:ext uri="{BB962C8B-B14F-4D97-AF65-F5344CB8AC3E}">
        <p14:creationId xmlns:p14="http://schemas.microsoft.com/office/powerpoint/2010/main" val="3433114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p:spPr>
        <p:txBody>
          <a:bodyPr/>
          <a:lstStyle/>
          <a:p>
            <a:endParaRPr lang="en-US" dirty="0"/>
          </a:p>
        </p:txBody>
      </p:sp>
    </p:spTree>
    <p:extLst>
      <p:ext uri="{BB962C8B-B14F-4D97-AF65-F5344CB8AC3E}">
        <p14:creationId xmlns:p14="http://schemas.microsoft.com/office/powerpoint/2010/main" val="1071174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a:spLocks noGrp="1" noChangeArrowheads="1"/>
          </p:cNvSpPr>
          <p:nvPr>
            <p:ph type="sldNum" sz="quarter" idx="5"/>
          </p:nvPr>
        </p:nvSpPr>
        <p:spPr>
          <a:noFill/>
          <a:ln>
            <a:miter lim="800000"/>
            <a:headEnd/>
            <a:tailEnd/>
          </a:ln>
        </p:spPr>
        <p:txBody>
          <a:bodyPr/>
          <a:lstStyle/>
          <a:p>
            <a:fld id="{A9F384FA-08E8-424B-B107-D25612D06535}" type="slidenum">
              <a:rPr lang="en-US" smtClean="0">
                <a:cs typeface="Arial" charset="0"/>
              </a:rPr>
              <a:pPr/>
              <a:t>9</a:t>
            </a:fld>
            <a:endParaRPr lang="en-US">
              <a:cs typeface="Arial" charset="0"/>
            </a:endParaRPr>
          </a:p>
        </p:txBody>
      </p:sp>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p:spPr>
        <p:txBody>
          <a:bodyPr/>
          <a:lstStyle/>
          <a:p>
            <a:pPr eaLnBrk="1" hangingPunct="1"/>
            <a:r>
              <a:rPr lang="en-US"/>
              <a:t>You need both programs to get you through the summer</a:t>
            </a:r>
          </a:p>
        </p:txBody>
      </p:sp>
    </p:spTree>
    <p:extLst>
      <p:ext uri="{BB962C8B-B14F-4D97-AF65-F5344CB8AC3E}">
        <p14:creationId xmlns:p14="http://schemas.microsoft.com/office/powerpoint/2010/main" val="25568983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a:spLocks noGrp="1" noChangeArrowheads="1"/>
          </p:cNvSpPr>
          <p:nvPr>
            <p:ph type="sldNum" sz="quarter" idx="5"/>
          </p:nvPr>
        </p:nvSpPr>
        <p:spPr>
          <a:noFill/>
          <a:ln>
            <a:miter lim="800000"/>
            <a:headEnd/>
            <a:tailEnd/>
          </a:ln>
        </p:spPr>
        <p:txBody>
          <a:bodyPr/>
          <a:lstStyle/>
          <a:p>
            <a:fld id="{A9F384FA-08E8-424B-B107-D25612D06535}" type="slidenum">
              <a:rPr lang="en-US" smtClean="0">
                <a:cs typeface="Arial" charset="0"/>
              </a:rPr>
              <a:pPr/>
              <a:t>10</a:t>
            </a:fld>
            <a:endParaRPr lang="en-US">
              <a:cs typeface="Arial" charset="0"/>
            </a:endParaRPr>
          </a:p>
        </p:txBody>
      </p:sp>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p:spPr>
        <p:txBody>
          <a:bodyPr/>
          <a:lstStyle/>
          <a:p>
            <a:pPr eaLnBrk="1" hangingPunct="1"/>
            <a:r>
              <a:rPr lang="en-US"/>
              <a:t>You need both programs to get you through the summer</a:t>
            </a:r>
          </a:p>
        </p:txBody>
      </p:sp>
    </p:spTree>
    <p:extLst>
      <p:ext uri="{BB962C8B-B14F-4D97-AF65-F5344CB8AC3E}">
        <p14:creationId xmlns:p14="http://schemas.microsoft.com/office/powerpoint/2010/main" val="3382431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a:spLocks noGrp="1" noChangeArrowheads="1"/>
          </p:cNvSpPr>
          <p:nvPr>
            <p:ph type="sldNum" sz="quarter" idx="5"/>
          </p:nvPr>
        </p:nvSpPr>
        <p:spPr>
          <a:noFill/>
          <a:ln>
            <a:miter lim="800000"/>
            <a:headEnd/>
            <a:tailEnd/>
          </a:ln>
        </p:spPr>
        <p:txBody>
          <a:bodyPr/>
          <a:lstStyle/>
          <a:p>
            <a:fld id="{A9F384FA-08E8-424B-B107-D25612D06535}" type="slidenum">
              <a:rPr lang="en-US" smtClean="0">
                <a:cs typeface="Arial" charset="0"/>
              </a:rPr>
              <a:pPr/>
              <a:t>11</a:t>
            </a:fld>
            <a:endParaRPr lang="en-US">
              <a:cs typeface="Arial" charset="0"/>
            </a:endParaRPr>
          </a:p>
        </p:txBody>
      </p:sp>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p:spPr>
        <p:txBody>
          <a:bodyPr/>
          <a:lstStyle/>
          <a:p>
            <a:pPr eaLnBrk="1" hangingPunct="1"/>
            <a:r>
              <a:rPr lang="en-US"/>
              <a:t>You need both programs to get you through the summer</a:t>
            </a:r>
          </a:p>
        </p:txBody>
      </p:sp>
    </p:spTree>
    <p:extLst>
      <p:ext uri="{BB962C8B-B14F-4D97-AF65-F5344CB8AC3E}">
        <p14:creationId xmlns:p14="http://schemas.microsoft.com/office/powerpoint/2010/main" val="311105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7"/>
          <p:cNvSpPr>
            <a:spLocks noGrp="1" noChangeArrowheads="1"/>
          </p:cNvSpPr>
          <p:nvPr>
            <p:ph type="sldNum" sz="quarter" idx="5"/>
          </p:nvPr>
        </p:nvSpPr>
        <p:spPr>
          <a:noFill/>
          <a:ln>
            <a:miter lim="800000"/>
            <a:headEnd/>
            <a:tailEnd/>
          </a:ln>
        </p:spPr>
        <p:txBody>
          <a:bodyPr/>
          <a:lstStyle/>
          <a:p>
            <a:fld id="{287D2DEF-AE7A-4637-AD32-8C50D3E4C784}" type="slidenum">
              <a:rPr lang="en-US" smtClean="0">
                <a:cs typeface="Arial" charset="0"/>
              </a:rPr>
              <a:pPr/>
              <a:t>13</a:t>
            </a:fld>
            <a:endParaRPr lang="en-US">
              <a:cs typeface="Arial" charset="0"/>
            </a:endParaRPr>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p:spPr>
        <p:txBody>
          <a:bodyPr/>
          <a:lstStyle/>
          <a:p>
            <a:pPr eaLnBrk="1" hangingPunct="1"/>
            <a:endParaRPr lang="en-US" dirty="0"/>
          </a:p>
        </p:txBody>
      </p:sp>
    </p:spTree>
    <p:extLst>
      <p:ext uri="{BB962C8B-B14F-4D97-AF65-F5344CB8AC3E}">
        <p14:creationId xmlns:p14="http://schemas.microsoft.com/office/powerpoint/2010/main" val="3618534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p:spPr>
        <p:txBody>
          <a:bodyPr/>
          <a:lstStyle/>
          <a:p>
            <a:endParaRPr lang="en-US" dirty="0"/>
          </a:p>
        </p:txBody>
      </p:sp>
    </p:spTree>
    <p:extLst>
      <p:ext uri="{BB962C8B-B14F-4D97-AF65-F5344CB8AC3E}">
        <p14:creationId xmlns:p14="http://schemas.microsoft.com/office/powerpoint/2010/main" val="39056408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a:noFill/>
        </p:spPr>
        <p:txBody>
          <a:bodyPr/>
          <a:lstStyle/>
          <a:p>
            <a:endParaRPr lang="en-US"/>
          </a:p>
        </p:txBody>
      </p:sp>
    </p:spTree>
    <p:extLst>
      <p:ext uri="{BB962C8B-B14F-4D97-AF65-F5344CB8AC3E}">
        <p14:creationId xmlns:p14="http://schemas.microsoft.com/office/powerpoint/2010/main" val="9693533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7"/>
          <p:cNvSpPr>
            <a:spLocks noGrp="1" noChangeArrowheads="1"/>
          </p:cNvSpPr>
          <p:nvPr>
            <p:ph type="sldNum" sz="quarter" idx="5"/>
          </p:nvPr>
        </p:nvSpPr>
        <p:spPr>
          <a:noFill/>
          <a:ln>
            <a:miter lim="800000"/>
            <a:headEnd/>
            <a:tailEnd/>
          </a:ln>
        </p:spPr>
        <p:txBody>
          <a:bodyPr/>
          <a:lstStyle/>
          <a:p>
            <a:fld id="{9A8341B1-A93C-4F63-ABD6-8806C25FDB66}" type="slidenum">
              <a:rPr lang="en-US" smtClean="0">
                <a:cs typeface="Arial" charset="0"/>
              </a:rPr>
              <a:pPr/>
              <a:t>18</a:t>
            </a:fld>
            <a:endParaRPr lang="en-US">
              <a:cs typeface="Arial" charset="0"/>
            </a:endParaRPr>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p:spPr>
        <p:txBody>
          <a:bodyPr/>
          <a:lstStyle/>
          <a:p>
            <a:pPr eaLnBrk="1" hangingPunct="1"/>
            <a:r>
              <a:rPr lang="en-US" dirty="0"/>
              <a:t>Good example of a Hy-Tek grid screen</a:t>
            </a:r>
          </a:p>
          <a:p>
            <a:pPr eaLnBrk="1" hangingPunct="1"/>
            <a:r>
              <a:rPr lang="en-US" dirty="0"/>
              <a:t>Icons roughly match main menu items</a:t>
            </a:r>
          </a:p>
          <a:p>
            <a:pPr eaLnBrk="1" hangingPunct="1"/>
            <a:r>
              <a:rPr lang="en-US" dirty="0"/>
              <a:t>Some menu items apply to currently highlighted entry</a:t>
            </a:r>
          </a:p>
          <a:p>
            <a:pPr eaLnBrk="1" hangingPunct="1"/>
            <a:r>
              <a:rPr lang="en-US" dirty="0"/>
              <a:t>Inactive lets you logically delete a swimmer</a:t>
            </a:r>
          </a:p>
          <a:p>
            <a:pPr eaLnBrk="1" hangingPunct="1"/>
            <a:r>
              <a:rPr lang="en-US" dirty="0"/>
              <a:t>Show Inactive.. Is clear when you come to this screen</a:t>
            </a:r>
          </a:p>
          <a:p>
            <a:pPr eaLnBrk="1" hangingPunct="1"/>
            <a:r>
              <a:rPr lang="en-US" dirty="0"/>
              <a:t>I usually “delete” all my swimmers at the beginning of each season then reactivate them as their forms come in</a:t>
            </a:r>
          </a:p>
        </p:txBody>
      </p:sp>
    </p:spTree>
    <p:extLst>
      <p:ext uri="{BB962C8B-B14F-4D97-AF65-F5344CB8AC3E}">
        <p14:creationId xmlns:p14="http://schemas.microsoft.com/office/powerpoint/2010/main" val="5270654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p:cNvSpPr>
            <a:spLocks noGrp="1" noChangeArrowheads="1"/>
          </p:cNvSpPr>
          <p:nvPr>
            <p:ph type="sldNum" sz="quarter" idx="5"/>
          </p:nvPr>
        </p:nvSpPr>
        <p:spPr>
          <a:noFill/>
          <a:ln>
            <a:miter lim="800000"/>
            <a:headEnd/>
            <a:tailEnd/>
          </a:ln>
        </p:spPr>
        <p:txBody>
          <a:bodyPr/>
          <a:lstStyle/>
          <a:p>
            <a:fld id="{E7E9608D-A212-4BF6-BFB1-648272FDB513}" type="slidenum">
              <a:rPr lang="en-US" smtClean="0">
                <a:cs typeface="Arial" charset="0"/>
              </a:rPr>
              <a:pPr/>
              <a:t>19</a:t>
            </a:fld>
            <a:endParaRPr lang="en-US">
              <a:cs typeface="Arial" charset="0"/>
            </a:endParaRPr>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p:spPr>
        <p:txBody>
          <a:bodyPr/>
          <a:lstStyle/>
          <a:p>
            <a:r>
              <a:rPr lang="en-US" dirty="0"/>
              <a:t>Double-click a swimmer to modify an existing swimmer</a:t>
            </a:r>
          </a:p>
          <a:p>
            <a:r>
              <a:rPr lang="en-US" dirty="0"/>
              <a:t>Click Add to create new swimmer</a:t>
            </a:r>
          </a:p>
          <a:p>
            <a:r>
              <a:rPr lang="en-US" dirty="0"/>
              <a:t>Required fields are First Name, Last Name, Gender, Team, and Birthday</a:t>
            </a:r>
          </a:p>
          <a:p>
            <a:r>
              <a:rPr lang="en-US" dirty="0"/>
              <a:t>Double-check Gender and Birthday</a:t>
            </a:r>
          </a:p>
          <a:p>
            <a:r>
              <a:rPr lang="en-US" dirty="0"/>
              <a:t>Inactive checkbox allows logical deletion of swimmers</a:t>
            </a:r>
          </a:p>
          <a:p>
            <a:r>
              <a:rPr lang="en-US" dirty="0"/>
              <a:t>Show Inactive Swimmers checkbox controls visibility of inactive swimmers</a:t>
            </a:r>
          </a:p>
          <a:p>
            <a:r>
              <a:rPr lang="en-US" dirty="0"/>
              <a:t>One strategy is to make all your swimmers inactive and then activate them as they register for the new season</a:t>
            </a:r>
          </a:p>
          <a:p>
            <a:r>
              <a:rPr lang="en-US" dirty="0"/>
              <a:t>Use Sibling Information button makes entering duplicate family information easy, but beware:</a:t>
            </a:r>
          </a:p>
          <a:p>
            <a:pPr lvl="1"/>
            <a:r>
              <a:rPr lang="en-US" dirty="0"/>
              <a:t>It only copies the first tab of information</a:t>
            </a:r>
          </a:p>
          <a:p>
            <a:pPr lvl="1"/>
            <a:r>
              <a:rPr lang="en-US" dirty="0"/>
              <a:t>If you subsequently change the original, the change will not cascade to the copy, and vice versa </a:t>
            </a:r>
          </a:p>
          <a:p>
            <a:pPr eaLnBrk="1" hangingPunct="1"/>
            <a:endParaRPr lang="en-US" dirty="0"/>
          </a:p>
        </p:txBody>
      </p:sp>
    </p:spTree>
    <p:extLst>
      <p:ext uri="{BB962C8B-B14F-4D97-AF65-F5344CB8AC3E}">
        <p14:creationId xmlns:p14="http://schemas.microsoft.com/office/powerpoint/2010/main" val="3951975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a:noFill/>
          <a:ln>
            <a:miter lim="800000"/>
            <a:headEnd/>
            <a:tailEnd/>
          </a:ln>
        </p:spPr>
        <p:txBody>
          <a:bodyPr/>
          <a:lstStyle/>
          <a:p>
            <a:fld id="{917518C8-668E-4121-B065-B92D92AF3362}" type="slidenum">
              <a:rPr lang="en-US" smtClean="0">
                <a:cs typeface="Arial" charset="0"/>
              </a:rPr>
              <a:pPr/>
              <a:t>22</a:t>
            </a:fld>
            <a:endParaRPr lang="en-US">
              <a:cs typeface="Arial" charset="0"/>
            </a:endParaRPr>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p:spPr>
        <p:txBody>
          <a:bodyPr/>
          <a:lstStyle/>
          <a:p>
            <a:pPr eaLnBrk="1" hangingPunct="1"/>
            <a:r>
              <a:rPr lang="en-US"/>
              <a:t>I’m now in Windows Explorer</a:t>
            </a:r>
          </a:p>
          <a:p>
            <a:pPr eaLnBrk="1" hangingPunct="1"/>
            <a:endParaRPr lang="en-US"/>
          </a:p>
        </p:txBody>
      </p:sp>
    </p:spTree>
    <p:extLst>
      <p:ext uri="{BB962C8B-B14F-4D97-AF65-F5344CB8AC3E}">
        <p14:creationId xmlns:p14="http://schemas.microsoft.com/office/powerpoint/2010/main" val="32105330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p:cNvSpPr>
            <a:spLocks noGrp="1" noChangeArrowheads="1"/>
          </p:cNvSpPr>
          <p:nvPr>
            <p:ph type="sldNum" sz="quarter" idx="5"/>
          </p:nvPr>
        </p:nvSpPr>
        <p:spPr>
          <a:noFill/>
          <a:ln>
            <a:miter lim="800000"/>
            <a:headEnd/>
            <a:tailEnd/>
          </a:ln>
        </p:spPr>
        <p:txBody>
          <a:bodyPr/>
          <a:lstStyle/>
          <a:p>
            <a:fld id="{D5DF24C0-40E3-494A-844B-EF6283964BF7}" type="slidenum">
              <a:rPr lang="en-US" smtClean="0">
                <a:cs typeface="Arial" charset="0"/>
              </a:rPr>
              <a:pPr/>
              <a:t>23</a:t>
            </a:fld>
            <a:endParaRPr lang="en-US">
              <a:cs typeface="Arial" charset="0"/>
            </a:endParaRPr>
          </a:p>
        </p:txBody>
      </p:sp>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7674719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a:noFill/>
          <a:ln>
            <a:miter lim="800000"/>
            <a:headEnd/>
            <a:tailEnd/>
          </a:ln>
        </p:spPr>
        <p:txBody>
          <a:bodyPr/>
          <a:lstStyle/>
          <a:p>
            <a:fld id="{2AFC9197-7D21-4E16-B1C5-1E36ACDE7EB3}" type="slidenum">
              <a:rPr lang="en-US" smtClean="0">
                <a:cs typeface="Arial" charset="0"/>
              </a:rPr>
              <a:pPr/>
              <a:t>24</a:t>
            </a:fld>
            <a:endParaRPr lang="en-US">
              <a:cs typeface="Arial" charset="0"/>
            </a:endParaRPr>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p:spPr>
        <p:txBody>
          <a:bodyPr/>
          <a:lstStyle/>
          <a:p>
            <a:pPr eaLnBrk="1" hangingPunct="1"/>
            <a:endParaRPr lang="en-US" dirty="0"/>
          </a:p>
        </p:txBody>
      </p:sp>
    </p:spTree>
    <p:extLst>
      <p:ext uri="{BB962C8B-B14F-4D97-AF65-F5344CB8AC3E}">
        <p14:creationId xmlns:p14="http://schemas.microsoft.com/office/powerpoint/2010/main" val="10456549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p:spPr>
        <p:txBody>
          <a:bodyPr/>
          <a:lstStyle/>
          <a:p>
            <a:endParaRPr lang="en-US" dirty="0"/>
          </a:p>
        </p:txBody>
      </p:sp>
    </p:spTree>
    <p:extLst>
      <p:ext uri="{BB962C8B-B14F-4D97-AF65-F5344CB8AC3E}">
        <p14:creationId xmlns:p14="http://schemas.microsoft.com/office/powerpoint/2010/main" val="27902738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7"/>
          <p:cNvSpPr>
            <a:spLocks noGrp="1" noChangeArrowheads="1"/>
          </p:cNvSpPr>
          <p:nvPr>
            <p:ph type="sldNum" sz="quarter" idx="5"/>
          </p:nvPr>
        </p:nvSpPr>
        <p:spPr>
          <a:noFill/>
          <a:ln>
            <a:miter lim="800000"/>
            <a:headEnd/>
            <a:tailEnd/>
          </a:ln>
        </p:spPr>
        <p:txBody>
          <a:bodyPr/>
          <a:lstStyle/>
          <a:p>
            <a:fld id="{66144A0B-1782-4CFD-A516-3752353E9C73}" type="slidenum">
              <a:rPr lang="en-US" smtClean="0">
                <a:cs typeface="Arial" charset="0"/>
              </a:rPr>
              <a:pPr/>
              <a:t>26</a:t>
            </a:fld>
            <a:endParaRPr lang="en-US">
              <a:cs typeface="Arial" charset="0"/>
            </a:endParaRPr>
          </a:p>
        </p:txBody>
      </p:sp>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p:spPr>
        <p:txBody>
          <a:bodyPr/>
          <a:lstStyle/>
          <a:p>
            <a:pPr eaLnBrk="1" hangingPunct="1"/>
            <a:r>
              <a:rPr lang="en-US"/>
              <a:t>Time to </a:t>
            </a:r>
          </a:p>
        </p:txBody>
      </p:sp>
    </p:spTree>
    <p:extLst>
      <p:ext uri="{BB962C8B-B14F-4D97-AF65-F5344CB8AC3E}">
        <p14:creationId xmlns:p14="http://schemas.microsoft.com/office/powerpoint/2010/main" val="18190620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7"/>
          <p:cNvSpPr>
            <a:spLocks noGrp="1" noChangeArrowheads="1"/>
          </p:cNvSpPr>
          <p:nvPr>
            <p:ph type="sldNum" sz="quarter" idx="5"/>
          </p:nvPr>
        </p:nvSpPr>
        <p:spPr>
          <a:noFill/>
          <a:ln>
            <a:miter lim="800000"/>
            <a:headEnd/>
            <a:tailEnd/>
          </a:ln>
        </p:spPr>
        <p:txBody>
          <a:bodyPr/>
          <a:lstStyle/>
          <a:p>
            <a:fld id="{580C1F14-5853-481F-BA80-DA50A862E674}" type="slidenum">
              <a:rPr lang="en-US" smtClean="0">
                <a:cs typeface="Arial" charset="0"/>
              </a:rPr>
              <a:pPr/>
              <a:t>27</a:t>
            </a:fld>
            <a:endParaRPr lang="en-US">
              <a:cs typeface="Arial" charset="0"/>
            </a:endParaRPr>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p:spPr>
        <p:txBody>
          <a:bodyPr/>
          <a:lstStyle/>
          <a:p>
            <a:r>
              <a:rPr lang="en-US" dirty="0"/>
              <a:t>File | Import | Meet Events</a:t>
            </a:r>
          </a:p>
          <a:p>
            <a:pPr lvl="1"/>
            <a:r>
              <a:rPr lang="en-US" dirty="0"/>
              <a:t>Meet events files are created by the NVSL for A-Meets and posted to the NVSL website. Each team should download the events file from the website.</a:t>
            </a:r>
          </a:p>
          <a:p>
            <a:pPr lvl="1"/>
            <a:r>
              <a:rPr lang="en-US" dirty="0"/>
              <a:t>[B-Meets] Someone (possibly you) will have provided you with an Events file template for B-Meets</a:t>
            </a:r>
          </a:p>
          <a:p>
            <a:pPr lvl="2"/>
            <a:r>
              <a:rPr lang="en-US" dirty="0"/>
              <a:t>Generally the templates are also posted to the NVSL website</a:t>
            </a:r>
          </a:p>
          <a:p>
            <a:pPr lvl="1"/>
            <a:r>
              <a:rPr lang="en-US" dirty="0"/>
              <a:t>Select the appropriate Events file or Events file template </a:t>
            </a:r>
          </a:p>
          <a:p>
            <a:pPr lvl="1"/>
            <a:r>
              <a:rPr lang="en-US" dirty="0"/>
              <a:t>After clicking OK, the new meet will appear on the Meets screen (scroll to the top if you don’t see it!)</a:t>
            </a:r>
          </a:p>
          <a:p>
            <a:pPr lvl="1"/>
            <a:r>
              <a:rPr lang="en-US" dirty="0"/>
              <a:t>Open the meet (double click on the name), verify the information (teams, course, date, etc.), and change Meet Type to “A”</a:t>
            </a:r>
          </a:p>
          <a:p>
            <a:pPr eaLnBrk="1" hangingPunct="1"/>
            <a:endParaRPr lang="en-US" dirty="0"/>
          </a:p>
        </p:txBody>
      </p:sp>
    </p:spTree>
    <p:extLst>
      <p:ext uri="{BB962C8B-B14F-4D97-AF65-F5344CB8AC3E}">
        <p14:creationId xmlns:p14="http://schemas.microsoft.com/office/powerpoint/2010/main" val="6332809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7"/>
          <p:cNvSpPr>
            <a:spLocks noGrp="1" noChangeArrowheads="1"/>
          </p:cNvSpPr>
          <p:nvPr>
            <p:ph type="sldNum" sz="quarter" idx="5"/>
          </p:nvPr>
        </p:nvSpPr>
        <p:spPr>
          <a:noFill/>
          <a:ln>
            <a:miter lim="800000"/>
            <a:headEnd/>
            <a:tailEnd/>
          </a:ln>
        </p:spPr>
        <p:txBody>
          <a:bodyPr/>
          <a:lstStyle/>
          <a:p>
            <a:fld id="{9E0689A3-D4F0-45CC-9062-6DD7D075A597}" type="slidenum">
              <a:rPr lang="en-US" smtClean="0">
                <a:cs typeface="Arial" charset="0"/>
              </a:rPr>
              <a:pPr/>
              <a:t>28</a:t>
            </a:fld>
            <a:endParaRPr lang="en-US">
              <a:cs typeface="Arial" charset="0"/>
            </a:endParaRPr>
          </a:p>
        </p:txBody>
      </p:sp>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32629572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7"/>
          <p:cNvSpPr>
            <a:spLocks noGrp="1" noChangeArrowheads="1"/>
          </p:cNvSpPr>
          <p:nvPr>
            <p:ph type="sldNum" sz="quarter" idx="5"/>
          </p:nvPr>
        </p:nvSpPr>
        <p:spPr>
          <a:noFill/>
          <a:ln>
            <a:miter lim="800000"/>
            <a:headEnd/>
            <a:tailEnd/>
          </a:ln>
        </p:spPr>
        <p:txBody>
          <a:bodyPr/>
          <a:lstStyle/>
          <a:p>
            <a:fld id="{580C1F14-5853-481F-BA80-DA50A862E674}" type="slidenum">
              <a:rPr lang="en-US" smtClean="0">
                <a:cs typeface="Arial" charset="0"/>
              </a:rPr>
              <a:pPr/>
              <a:t>29</a:t>
            </a:fld>
            <a:endParaRPr lang="en-US">
              <a:cs typeface="Arial" charset="0"/>
            </a:endParaRPr>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p:spPr>
        <p:txBody>
          <a:bodyPr/>
          <a:lstStyle/>
          <a:p>
            <a:r>
              <a:rPr lang="en-US" dirty="0"/>
              <a:t>File | Import | Meet Events</a:t>
            </a:r>
          </a:p>
          <a:p>
            <a:pPr lvl="1"/>
            <a:r>
              <a:rPr lang="en-US" dirty="0"/>
              <a:t>Meet events files are created by the NVSL for A-Meets and posted to the NVSL website. Each team should download the events file from the website.</a:t>
            </a:r>
          </a:p>
          <a:p>
            <a:pPr lvl="1"/>
            <a:r>
              <a:rPr lang="en-US" dirty="0"/>
              <a:t>[B-Meets] Someone (possibly you) will have provided you with an Events file template for B-Meets</a:t>
            </a:r>
          </a:p>
          <a:p>
            <a:pPr lvl="2"/>
            <a:r>
              <a:rPr lang="en-US" dirty="0"/>
              <a:t>Generally the templates are also posted to the NVSL website</a:t>
            </a:r>
          </a:p>
          <a:p>
            <a:pPr lvl="1"/>
            <a:r>
              <a:rPr lang="en-US" dirty="0"/>
              <a:t>Select the appropriate Events file or Events file template </a:t>
            </a:r>
          </a:p>
          <a:p>
            <a:pPr lvl="1"/>
            <a:r>
              <a:rPr lang="en-US" dirty="0"/>
              <a:t>After clicking OK, the new meet will appear on the Meets screen (scroll to the top if you don’t see it!)</a:t>
            </a:r>
          </a:p>
          <a:p>
            <a:pPr lvl="1"/>
            <a:r>
              <a:rPr lang="en-US" dirty="0"/>
              <a:t>Open the meet (double click on the name), verify the information (teams, course, date, etc.), and change Meet Type to “A”</a:t>
            </a:r>
          </a:p>
          <a:p>
            <a:pPr eaLnBrk="1" hangingPunct="1"/>
            <a:endParaRPr lang="en-US" dirty="0"/>
          </a:p>
        </p:txBody>
      </p:sp>
    </p:spTree>
    <p:extLst>
      <p:ext uri="{BB962C8B-B14F-4D97-AF65-F5344CB8AC3E}">
        <p14:creationId xmlns:p14="http://schemas.microsoft.com/office/powerpoint/2010/main" val="10202322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7"/>
          <p:cNvSpPr>
            <a:spLocks noGrp="1" noChangeArrowheads="1"/>
          </p:cNvSpPr>
          <p:nvPr>
            <p:ph type="sldNum" sz="quarter" idx="5"/>
          </p:nvPr>
        </p:nvSpPr>
        <p:spPr>
          <a:noFill/>
          <a:ln>
            <a:miter lim="800000"/>
            <a:headEnd/>
            <a:tailEnd/>
          </a:ln>
        </p:spPr>
        <p:txBody>
          <a:bodyPr/>
          <a:lstStyle/>
          <a:p>
            <a:fld id="{1350F19D-0541-408B-8A17-C0E341B50652}" type="slidenum">
              <a:rPr lang="en-US" smtClean="0">
                <a:cs typeface="Arial" charset="0"/>
              </a:rPr>
              <a:pPr/>
              <a:t>30</a:t>
            </a:fld>
            <a:endParaRPr lang="en-US">
              <a:cs typeface="Arial" charset="0"/>
            </a:endParaRPr>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9570591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7"/>
          <p:cNvSpPr>
            <a:spLocks noGrp="1" noChangeArrowheads="1"/>
          </p:cNvSpPr>
          <p:nvPr>
            <p:ph type="sldNum" sz="quarter" idx="5"/>
          </p:nvPr>
        </p:nvSpPr>
        <p:spPr>
          <a:noFill/>
          <a:ln>
            <a:miter lim="800000"/>
            <a:headEnd/>
            <a:tailEnd/>
          </a:ln>
        </p:spPr>
        <p:txBody>
          <a:bodyPr/>
          <a:lstStyle/>
          <a:p>
            <a:fld id="{43FCD0F6-22AA-480A-B9FD-6351E0A3F9A0}" type="slidenum">
              <a:rPr lang="en-US" smtClean="0">
                <a:cs typeface="Arial" charset="0"/>
              </a:rPr>
              <a:pPr/>
              <a:t>31</a:t>
            </a:fld>
            <a:endParaRPr lang="en-US">
              <a:cs typeface="Arial" charset="0"/>
            </a:endParaRPr>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p:spPr>
        <p:txBody>
          <a:bodyPr/>
          <a:lstStyle/>
          <a:p>
            <a:pPr eaLnBrk="1" hangingPunct="1"/>
            <a:r>
              <a:rPr lang="en-US"/>
              <a:t>Most people do this for A-meets, not for B-meets</a:t>
            </a:r>
          </a:p>
        </p:txBody>
      </p:sp>
    </p:spTree>
    <p:extLst>
      <p:ext uri="{BB962C8B-B14F-4D97-AF65-F5344CB8AC3E}">
        <p14:creationId xmlns:p14="http://schemas.microsoft.com/office/powerpoint/2010/main" val="16572844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7"/>
          <p:cNvSpPr>
            <a:spLocks noGrp="1" noChangeArrowheads="1"/>
          </p:cNvSpPr>
          <p:nvPr>
            <p:ph type="sldNum" sz="quarter" idx="5"/>
          </p:nvPr>
        </p:nvSpPr>
        <p:spPr>
          <a:noFill/>
          <a:ln>
            <a:miter lim="800000"/>
            <a:headEnd/>
            <a:tailEnd/>
          </a:ln>
        </p:spPr>
        <p:txBody>
          <a:bodyPr/>
          <a:lstStyle/>
          <a:p>
            <a:fld id="{B146C093-655A-4141-A784-F60951708384}" type="slidenum">
              <a:rPr lang="en-US" smtClean="0">
                <a:cs typeface="Arial" charset="0"/>
              </a:rPr>
              <a:pPr/>
              <a:t>32</a:t>
            </a:fld>
            <a:endParaRPr lang="en-US">
              <a:cs typeface="Arial" charset="0"/>
            </a:endParaRPr>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p:spPr>
        <p:txBody>
          <a:bodyPr/>
          <a:lstStyle/>
          <a:p>
            <a:r>
              <a:rPr lang="en-US" dirty="0"/>
              <a:t>On the Meets screen, highlight the meet for which you wish to create entries</a:t>
            </a:r>
          </a:p>
          <a:p>
            <a:r>
              <a:rPr lang="en-US" dirty="0"/>
              <a:t>Entries | Swimmer Entry Status</a:t>
            </a:r>
          </a:p>
          <a:p>
            <a:pPr lvl="1"/>
            <a:r>
              <a:rPr lang="en-US" dirty="0"/>
              <a:t>Pre-enter all swimmers, then clear anyone on your unavailable list for that meet</a:t>
            </a:r>
          </a:p>
          <a:p>
            <a:r>
              <a:rPr lang="en-US" dirty="0"/>
              <a:t>Entries | Entry by Event</a:t>
            </a:r>
          </a:p>
          <a:p>
            <a:pPr lvl="1"/>
            <a:r>
              <a:rPr lang="en-US" dirty="0"/>
              <a:t>Set the Only Pre-Entered Athletes checkbox to mask unavailable swimmers</a:t>
            </a:r>
          </a:p>
          <a:p>
            <a:pPr lvl="1"/>
            <a:r>
              <a:rPr lang="en-US" dirty="0"/>
              <a:t>Swimmers will show up by their age on the day of the meet</a:t>
            </a:r>
          </a:p>
          <a:p>
            <a:pPr lvl="1"/>
            <a:r>
              <a:rPr lang="en-US" dirty="0"/>
              <a:t>Proceed through the events, one-by-one, entering swimmers</a:t>
            </a:r>
          </a:p>
          <a:p>
            <a:pPr lvl="1"/>
            <a:r>
              <a:rPr lang="en-US" dirty="0"/>
              <a:t>You can supply custom times to control lane assignments</a:t>
            </a:r>
          </a:p>
          <a:p>
            <a:pPr lvl="1"/>
            <a:r>
              <a:rPr lang="en-US" dirty="0"/>
              <a:t>A warning message will appear if you exceed an entry limit.  The entry which caused the warning will be created, requiring a correction on your part.</a:t>
            </a:r>
          </a:p>
        </p:txBody>
      </p:sp>
    </p:spTree>
    <p:extLst>
      <p:ext uri="{BB962C8B-B14F-4D97-AF65-F5344CB8AC3E}">
        <p14:creationId xmlns:p14="http://schemas.microsoft.com/office/powerpoint/2010/main" val="1295743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7"/>
          <p:cNvSpPr>
            <a:spLocks noGrp="1" noChangeArrowheads="1"/>
          </p:cNvSpPr>
          <p:nvPr>
            <p:ph type="sldNum" sz="quarter" idx="5"/>
          </p:nvPr>
        </p:nvSpPr>
        <p:spPr>
          <a:noFill/>
          <a:ln>
            <a:miter lim="800000"/>
            <a:headEnd/>
            <a:tailEnd/>
          </a:ln>
        </p:spPr>
        <p:txBody>
          <a:bodyPr/>
          <a:lstStyle/>
          <a:p>
            <a:fld id="{94F28E39-EC3A-4455-80F2-E104141A8E67}" type="slidenum">
              <a:rPr lang="en-US" smtClean="0">
                <a:cs typeface="Arial" charset="0"/>
              </a:rPr>
              <a:pPr/>
              <a:t>33</a:t>
            </a:fld>
            <a:endParaRPr lang="en-US">
              <a:cs typeface="Arial" charset="0"/>
            </a:endParaRPr>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34983826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7"/>
          <p:cNvSpPr>
            <a:spLocks noGrp="1" noChangeArrowheads="1"/>
          </p:cNvSpPr>
          <p:nvPr>
            <p:ph type="sldNum" sz="quarter" idx="5"/>
          </p:nvPr>
        </p:nvSpPr>
        <p:spPr>
          <a:noFill/>
          <a:ln>
            <a:miter lim="800000"/>
            <a:headEnd/>
            <a:tailEnd/>
          </a:ln>
        </p:spPr>
        <p:txBody>
          <a:bodyPr/>
          <a:lstStyle/>
          <a:p>
            <a:fld id="{6D587FE4-2ECE-45CB-8262-A656F2A88908}" type="slidenum">
              <a:rPr lang="en-US" smtClean="0">
                <a:cs typeface="Arial" charset="0"/>
              </a:rPr>
              <a:pPr/>
              <a:t>34</a:t>
            </a:fld>
            <a:endParaRPr lang="en-US">
              <a:cs typeface="Arial" charset="0"/>
            </a:endParaRPr>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a:noFill/>
        </p:spPr>
        <p:txBody>
          <a:bodyPr/>
          <a:lstStyle/>
          <a:p>
            <a:pPr eaLnBrk="1" hangingPunct="1"/>
            <a:r>
              <a:rPr lang="en-US" dirty="0"/>
              <a:t>Find Best Relay will only help you for 8&amp;Under Free and 15-18 Medley</a:t>
            </a:r>
          </a:p>
          <a:p>
            <a:pPr eaLnBrk="1" hangingPunct="1"/>
            <a:r>
              <a:rPr lang="en-US" dirty="0"/>
              <a:t>This is because it looks for matching distances !!!</a:t>
            </a:r>
          </a:p>
          <a:p>
            <a:r>
              <a:rPr lang="en-US" dirty="0"/>
              <a:t>To enter swimmers in a relay…</a:t>
            </a:r>
          </a:p>
          <a:p>
            <a:pPr lvl="1"/>
            <a:r>
              <a:rPr lang="en-US" dirty="0"/>
              <a:t>Set/clear the checkboxes at the left side of the screen as appropriate</a:t>
            </a:r>
          </a:p>
          <a:p>
            <a:pPr lvl="1"/>
            <a:r>
              <a:rPr lang="en-US" dirty="0"/>
              <a:t>Select your team from the Swim for Team and Team combo boxes</a:t>
            </a:r>
          </a:p>
          <a:p>
            <a:pPr lvl="1"/>
            <a:r>
              <a:rPr lang="en-US" dirty="0"/>
              <a:t>Create a relay by clicking New Relay</a:t>
            </a:r>
          </a:p>
          <a:p>
            <a:pPr lvl="1"/>
            <a:r>
              <a:rPr lang="en-US" dirty="0"/>
              <a:t>Add swimmers to your relay by double-clicking or dragging them</a:t>
            </a:r>
          </a:p>
          <a:p>
            <a:pPr lvl="1"/>
            <a:r>
              <a:rPr lang="en-US" dirty="0"/>
              <a:t>Remove swimmers by double-clicking them</a:t>
            </a:r>
          </a:p>
          <a:p>
            <a:pPr lvl="1"/>
            <a:r>
              <a:rPr lang="en-US" dirty="0"/>
              <a:t>Swap the legs of two swimmers by dragging one on top of the other</a:t>
            </a:r>
          </a:p>
          <a:p>
            <a:pPr lvl="1"/>
            <a:r>
              <a:rPr lang="en-US" dirty="0"/>
              <a:t>Find Best Relay only works for 8&amp;Under and 15-18 age groups</a:t>
            </a:r>
          </a:p>
          <a:p>
            <a:pPr eaLnBrk="1" hangingPunct="1"/>
            <a:endParaRPr lang="en-US" dirty="0"/>
          </a:p>
          <a:p>
            <a:pPr eaLnBrk="1" hangingPunct="1"/>
            <a:endParaRPr lang="en-US" dirty="0"/>
          </a:p>
        </p:txBody>
      </p:sp>
    </p:spTree>
    <p:extLst>
      <p:ext uri="{BB962C8B-B14F-4D97-AF65-F5344CB8AC3E}">
        <p14:creationId xmlns:p14="http://schemas.microsoft.com/office/powerpoint/2010/main" val="23801190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7"/>
          <p:cNvSpPr>
            <a:spLocks noGrp="1" noChangeArrowheads="1"/>
          </p:cNvSpPr>
          <p:nvPr>
            <p:ph type="sldNum" sz="quarter" idx="5"/>
          </p:nvPr>
        </p:nvSpPr>
        <p:spPr>
          <a:noFill/>
          <a:ln>
            <a:miter lim="800000"/>
            <a:headEnd/>
            <a:tailEnd/>
          </a:ln>
        </p:spPr>
        <p:txBody>
          <a:bodyPr/>
          <a:lstStyle/>
          <a:p>
            <a:fld id="{8DF6CB6A-69A2-44C1-9B38-21DC65A04F1B}" type="slidenum">
              <a:rPr lang="en-US" smtClean="0">
                <a:cs typeface="Arial" charset="0"/>
              </a:rPr>
              <a:pPr/>
              <a:t>35</a:t>
            </a:fld>
            <a:endParaRPr lang="en-US">
              <a:cs typeface="Arial" charset="0"/>
            </a:endParaRPr>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36403837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7"/>
          <p:cNvSpPr>
            <a:spLocks noGrp="1" noChangeArrowheads="1"/>
          </p:cNvSpPr>
          <p:nvPr>
            <p:ph type="sldNum" sz="quarter" idx="5"/>
          </p:nvPr>
        </p:nvSpPr>
        <p:spPr>
          <a:noFill/>
          <a:ln>
            <a:miter lim="800000"/>
            <a:headEnd/>
            <a:tailEnd/>
          </a:ln>
        </p:spPr>
        <p:txBody>
          <a:bodyPr/>
          <a:lstStyle/>
          <a:p>
            <a:fld id="{F62495D0-6914-4AA4-B024-832768DE8B74}" type="slidenum">
              <a:rPr lang="en-US" smtClean="0">
                <a:cs typeface="Arial" charset="0"/>
              </a:rPr>
              <a:pPr/>
              <a:t>36</a:t>
            </a:fld>
            <a:endParaRPr lang="en-US">
              <a:cs typeface="Arial" charset="0"/>
            </a:endParaRPr>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p:spPr>
        <p:txBody>
          <a:bodyPr/>
          <a:lstStyle/>
          <a:p>
            <a:r>
              <a:rPr lang="en-US" dirty="0"/>
              <a:t>After entries are completed, you should run some reports from the Reports | Meet Reports | Meet Entries dialog</a:t>
            </a:r>
          </a:p>
          <a:p>
            <a:pPr lvl="1"/>
            <a:r>
              <a:rPr lang="en-US" dirty="0"/>
              <a:t>Individual and Relays sorted by Meet Event Number </a:t>
            </a:r>
          </a:p>
          <a:p>
            <a:pPr lvl="1"/>
            <a:r>
              <a:rPr lang="en-US" dirty="0"/>
              <a:t>Individual and Relays sorted by Name</a:t>
            </a:r>
          </a:p>
          <a:p>
            <a:pPr eaLnBrk="1" hangingPunct="1"/>
            <a:endParaRPr lang="en-US" dirty="0"/>
          </a:p>
        </p:txBody>
      </p:sp>
    </p:spTree>
    <p:extLst>
      <p:ext uri="{BB962C8B-B14F-4D97-AF65-F5344CB8AC3E}">
        <p14:creationId xmlns:p14="http://schemas.microsoft.com/office/powerpoint/2010/main" val="23878047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7"/>
          <p:cNvSpPr>
            <a:spLocks noGrp="1" noChangeArrowheads="1"/>
          </p:cNvSpPr>
          <p:nvPr>
            <p:ph type="sldNum" sz="quarter" idx="5"/>
          </p:nvPr>
        </p:nvSpPr>
        <p:spPr>
          <a:noFill/>
          <a:ln>
            <a:miter lim="800000"/>
            <a:headEnd/>
            <a:tailEnd/>
          </a:ln>
        </p:spPr>
        <p:txBody>
          <a:bodyPr/>
          <a:lstStyle/>
          <a:p>
            <a:fld id="{AF2E617A-5369-4ADA-B2AE-7A6EC6ED29FC}" type="slidenum">
              <a:rPr lang="en-US" smtClean="0">
                <a:cs typeface="Arial" charset="0"/>
              </a:rPr>
              <a:pPr/>
              <a:t>37</a:t>
            </a:fld>
            <a:endParaRPr lang="en-US">
              <a:cs typeface="Arial" charset="0"/>
            </a:endParaRPr>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4957740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7"/>
          <p:cNvSpPr>
            <a:spLocks noGrp="1" noChangeArrowheads="1"/>
          </p:cNvSpPr>
          <p:nvPr>
            <p:ph type="sldNum" sz="quarter" idx="5"/>
          </p:nvPr>
        </p:nvSpPr>
        <p:spPr>
          <a:noFill/>
          <a:ln>
            <a:miter lim="800000"/>
            <a:headEnd/>
            <a:tailEnd/>
          </a:ln>
        </p:spPr>
        <p:txBody>
          <a:bodyPr/>
          <a:lstStyle/>
          <a:p>
            <a:fld id="{3E829A6B-6D01-4A6C-A45E-2A372E133204}" type="slidenum">
              <a:rPr lang="en-US" smtClean="0">
                <a:cs typeface="Arial" charset="0"/>
              </a:rPr>
              <a:pPr/>
              <a:t>40</a:t>
            </a:fld>
            <a:endParaRPr lang="en-US">
              <a:cs typeface="Arial" charset="0"/>
            </a:endParaRPr>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p:spPr>
        <p:txBody>
          <a:bodyPr/>
          <a:lstStyle/>
          <a:p>
            <a:pPr eaLnBrk="1" hangingPunct="1"/>
            <a:r>
              <a:rPr lang="en-US"/>
              <a:t>Entries are done, time to export…</a:t>
            </a:r>
          </a:p>
          <a:p>
            <a:pPr eaLnBrk="1" hangingPunct="1"/>
            <a:r>
              <a:rPr lang="en-US"/>
              <a:t>Make sure it’s the correct meet</a:t>
            </a:r>
          </a:p>
          <a:p>
            <a:pPr eaLnBrk="1" hangingPunct="1"/>
            <a:r>
              <a:rPr lang="en-US"/>
              <a:t>Make sure you export to the correct directory</a:t>
            </a:r>
          </a:p>
          <a:p>
            <a:pPr eaLnBrk="1" hangingPunct="1"/>
            <a:endParaRPr lang="en-US"/>
          </a:p>
        </p:txBody>
      </p:sp>
    </p:spTree>
    <p:extLst>
      <p:ext uri="{BB962C8B-B14F-4D97-AF65-F5344CB8AC3E}">
        <p14:creationId xmlns:p14="http://schemas.microsoft.com/office/powerpoint/2010/main" val="9170373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7"/>
          <p:cNvSpPr>
            <a:spLocks noGrp="1" noChangeArrowheads="1"/>
          </p:cNvSpPr>
          <p:nvPr>
            <p:ph type="sldNum" sz="quarter" idx="5"/>
          </p:nvPr>
        </p:nvSpPr>
        <p:spPr>
          <a:noFill/>
          <a:ln>
            <a:miter lim="800000"/>
            <a:headEnd/>
            <a:tailEnd/>
          </a:ln>
        </p:spPr>
        <p:txBody>
          <a:bodyPr/>
          <a:lstStyle/>
          <a:p>
            <a:fld id="{052EBC30-D846-45A8-B40B-18DD23955118}" type="slidenum">
              <a:rPr lang="en-US" smtClean="0">
                <a:cs typeface="Arial" charset="0"/>
              </a:rPr>
              <a:pPr/>
              <a:t>41</a:t>
            </a:fld>
            <a:endParaRPr lang="en-US">
              <a:cs typeface="Arial" charset="0"/>
            </a:endParaRPr>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5773383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7"/>
          <p:cNvSpPr>
            <a:spLocks noGrp="1" noChangeArrowheads="1"/>
          </p:cNvSpPr>
          <p:nvPr>
            <p:ph type="sldNum" sz="quarter" idx="5"/>
          </p:nvPr>
        </p:nvSpPr>
        <p:spPr>
          <a:noFill/>
          <a:ln>
            <a:miter lim="800000"/>
            <a:headEnd/>
            <a:tailEnd/>
          </a:ln>
        </p:spPr>
        <p:txBody>
          <a:bodyPr/>
          <a:lstStyle/>
          <a:p>
            <a:fld id="{C9065AE3-2D20-4632-8EFD-3B3FD6386E50}" type="slidenum">
              <a:rPr lang="en-US" smtClean="0">
                <a:cs typeface="Arial" charset="0"/>
              </a:rPr>
              <a:pPr/>
              <a:t>42</a:t>
            </a:fld>
            <a:endParaRPr lang="en-US">
              <a:cs typeface="Arial" charset="0"/>
            </a:endParaRPr>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3965704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7"/>
          <p:cNvSpPr>
            <a:spLocks noGrp="1" noChangeArrowheads="1"/>
          </p:cNvSpPr>
          <p:nvPr>
            <p:ph type="sldNum" sz="quarter" idx="5"/>
          </p:nvPr>
        </p:nvSpPr>
        <p:spPr>
          <a:noFill/>
          <a:ln>
            <a:miter lim="800000"/>
            <a:headEnd/>
            <a:tailEnd/>
          </a:ln>
        </p:spPr>
        <p:txBody>
          <a:bodyPr/>
          <a:lstStyle/>
          <a:p>
            <a:fld id="{EB592146-9A87-4574-9C2B-1E2DCF67EA1F}" type="slidenum">
              <a:rPr lang="en-US" smtClean="0">
                <a:cs typeface="Arial" charset="0"/>
              </a:rPr>
              <a:pPr/>
              <a:t>43</a:t>
            </a:fld>
            <a:endParaRPr lang="en-US">
              <a:cs typeface="Arial" charset="0"/>
            </a:endParaRPr>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8979631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7"/>
          <p:cNvSpPr>
            <a:spLocks noGrp="1" noChangeArrowheads="1"/>
          </p:cNvSpPr>
          <p:nvPr>
            <p:ph type="sldNum" sz="quarter" idx="5"/>
          </p:nvPr>
        </p:nvSpPr>
        <p:spPr>
          <a:noFill/>
          <a:ln>
            <a:miter lim="800000"/>
            <a:headEnd/>
            <a:tailEnd/>
          </a:ln>
        </p:spPr>
        <p:txBody>
          <a:bodyPr/>
          <a:lstStyle/>
          <a:p>
            <a:fld id="{121B9781-EAFA-4C51-97F9-46C0A8D3F794}" type="slidenum">
              <a:rPr lang="en-US" smtClean="0">
                <a:cs typeface="Arial" charset="0"/>
              </a:rPr>
              <a:pPr/>
              <a:t>45</a:t>
            </a:fld>
            <a:endParaRPr lang="en-US">
              <a:cs typeface="Arial" charset="0"/>
            </a:endParaRPr>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5157709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7"/>
          <p:cNvSpPr>
            <a:spLocks noGrp="1" noChangeArrowheads="1"/>
          </p:cNvSpPr>
          <p:nvPr>
            <p:ph type="sldNum" sz="quarter" idx="5"/>
          </p:nvPr>
        </p:nvSpPr>
        <p:spPr>
          <a:noFill/>
          <a:ln>
            <a:miter lim="800000"/>
            <a:headEnd/>
            <a:tailEnd/>
          </a:ln>
        </p:spPr>
        <p:txBody>
          <a:bodyPr/>
          <a:lstStyle/>
          <a:p>
            <a:fld id="{F87B67A7-8937-4F07-AAD0-E5976310FAA1}" type="slidenum">
              <a:rPr lang="en-US" smtClean="0">
                <a:cs typeface="Arial" charset="0"/>
              </a:rPr>
              <a:pPr/>
              <a:t>46</a:t>
            </a:fld>
            <a:endParaRPr lang="en-US">
              <a:cs typeface="Arial" charset="0"/>
            </a:endParaRPr>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8396961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7"/>
          <p:cNvSpPr>
            <a:spLocks noGrp="1" noChangeArrowheads="1"/>
          </p:cNvSpPr>
          <p:nvPr>
            <p:ph type="sldNum" sz="quarter" idx="5"/>
          </p:nvPr>
        </p:nvSpPr>
        <p:spPr>
          <a:noFill/>
          <a:ln>
            <a:miter lim="800000"/>
            <a:headEnd/>
            <a:tailEnd/>
          </a:ln>
        </p:spPr>
        <p:txBody>
          <a:bodyPr/>
          <a:lstStyle/>
          <a:p>
            <a:fld id="{C57FFEDE-4558-4816-AB25-2C4B2E002602}" type="slidenum">
              <a:rPr lang="en-US" smtClean="0">
                <a:cs typeface="Arial" charset="0"/>
              </a:rPr>
              <a:pPr/>
              <a:t>47</a:t>
            </a:fld>
            <a:endParaRPr lang="en-US">
              <a:cs typeface="Arial" charset="0"/>
            </a:endParaRPr>
          </a:p>
        </p:txBody>
      </p:sp>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7345082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7"/>
          <p:cNvSpPr>
            <a:spLocks noGrp="1" noChangeArrowheads="1"/>
          </p:cNvSpPr>
          <p:nvPr>
            <p:ph type="sldNum" sz="quarter" idx="5"/>
          </p:nvPr>
        </p:nvSpPr>
        <p:spPr>
          <a:noFill/>
          <a:ln>
            <a:miter lim="800000"/>
            <a:headEnd/>
            <a:tailEnd/>
          </a:ln>
        </p:spPr>
        <p:txBody>
          <a:bodyPr/>
          <a:lstStyle/>
          <a:p>
            <a:fld id="{447028A4-E65A-4F2D-9A7E-500D2E8AF869}" type="slidenum">
              <a:rPr lang="en-US" smtClean="0">
                <a:cs typeface="Arial" charset="0"/>
              </a:rPr>
              <a:pPr/>
              <a:t>48</a:t>
            </a:fld>
            <a:endParaRPr lang="en-US">
              <a:cs typeface="Arial" charset="0"/>
            </a:endParaRPr>
          </a:p>
        </p:txBody>
      </p:sp>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61141132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7"/>
          <p:cNvSpPr>
            <a:spLocks noGrp="1" noChangeArrowheads="1"/>
          </p:cNvSpPr>
          <p:nvPr>
            <p:ph type="sldNum" sz="quarter" idx="5"/>
          </p:nvPr>
        </p:nvSpPr>
        <p:spPr>
          <a:noFill/>
          <a:ln>
            <a:miter lim="800000"/>
            <a:headEnd/>
            <a:tailEnd/>
          </a:ln>
        </p:spPr>
        <p:txBody>
          <a:bodyPr/>
          <a:lstStyle/>
          <a:p>
            <a:fld id="{F1D91CD9-2EF7-4E84-B3C7-30EBABDF441E}" type="slidenum">
              <a:rPr lang="en-US" smtClean="0">
                <a:cs typeface="Arial" charset="0"/>
              </a:rPr>
              <a:pPr/>
              <a:t>49</a:t>
            </a:fld>
            <a:endParaRPr lang="en-US">
              <a:cs typeface="Arial" charset="0"/>
            </a:endParaRPr>
          </a:p>
        </p:txBody>
      </p:sp>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2703257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Rectangle 7"/>
          <p:cNvSpPr>
            <a:spLocks noGrp="1" noChangeArrowheads="1"/>
          </p:cNvSpPr>
          <p:nvPr>
            <p:ph type="sldNum" sz="quarter" idx="5"/>
          </p:nvPr>
        </p:nvSpPr>
        <p:spPr>
          <a:noFill/>
          <a:ln>
            <a:miter lim="800000"/>
            <a:headEnd/>
            <a:tailEnd/>
          </a:ln>
        </p:spPr>
        <p:txBody>
          <a:bodyPr/>
          <a:lstStyle/>
          <a:p>
            <a:fld id="{22513263-BF67-431E-BAA4-8203BA38D82B}" type="slidenum">
              <a:rPr lang="en-US" smtClean="0">
                <a:cs typeface="Arial" charset="0"/>
              </a:rPr>
              <a:pPr/>
              <a:t>50</a:t>
            </a:fld>
            <a:endParaRPr lang="en-US">
              <a:cs typeface="Arial" charset="0"/>
            </a:endParaRPr>
          </a:p>
        </p:txBody>
      </p:sp>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2975613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Rectangle 7"/>
          <p:cNvSpPr>
            <a:spLocks noGrp="1" noChangeArrowheads="1"/>
          </p:cNvSpPr>
          <p:nvPr>
            <p:ph type="sldNum" sz="quarter" idx="5"/>
          </p:nvPr>
        </p:nvSpPr>
        <p:spPr>
          <a:noFill/>
          <a:ln>
            <a:miter lim="800000"/>
            <a:headEnd/>
            <a:tailEnd/>
          </a:ln>
        </p:spPr>
        <p:txBody>
          <a:bodyPr/>
          <a:lstStyle/>
          <a:p>
            <a:fld id="{0334F414-91CA-4657-B530-25CEE98CFFEE}" type="slidenum">
              <a:rPr lang="en-US" smtClean="0">
                <a:cs typeface="Arial" charset="0"/>
              </a:rPr>
              <a:pPr/>
              <a:t>51</a:t>
            </a:fld>
            <a:endParaRPr lang="en-US">
              <a:cs typeface="Arial" charset="0"/>
            </a:endParaRPr>
          </a:p>
        </p:txBody>
      </p:sp>
      <p:sp>
        <p:nvSpPr>
          <p:cNvPr id="111618" name="Rectangle 2"/>
          <p:cNvSpPr>
            <a:spLocks noGrp="1" noRot="1" noChangeAspect="1" noChangeArrowheads="1" noTextEdit="1"/>
          </p:cNvSpPr>
          <p:nvPr>
            <p:ph type="sldImg"/>
          </p:nvPr>
        </p:nvSpPr>
        <p:spPr>
          <a:ln/>
        </p:spPr>
      </p:sp>
      <p:sp>
        <p:nvSpPr>
          <p:cNvPr id="111619" name="Rectangle 3"/>
          <p:cNvSpPr>
            <a:spLocks noGrp="1" noChangeArrowheads="1"/>
          </p:cNvSpPr>
          <p:nvPr>
            <p:ph type="body" idx="1"/>
          </p:nvPr>
        </p:nvSpPr>
        <p:spPr>
          <a:noFill/>
        </p:spPr>
        <p:txBody>
          <a:bodyPr/>
          <a:lstStyle/>
          <a:p>
            <a:pPr eaLnBrk="1" hangingPunct="1"/>
            <a:r>
              <a:rPr lang="en-US"/>
              <a:t>Note two tabs at the bottom…</a:t>
            </a:r>
          </a:p>
          <a:p>
            <a:pPr eaLnBrk="1" hangingPunct="1"/>
            <a:r>
              <a:rPr lang="en-US"/>
              <a:t>The control the format of the program and what is included in the program…</a:t>
            </a:r>
          </a:p>
          <a:p>
            <a:pPr eaLnBrk="1" hangingPunct="1"/>
            <a:endParaRPr lang="en-US"/>
          </a:p>
        </p:txBody>
      </p:sp>
    </p:spTree>
    <p:extLst>
      <p:ext uri="{BB962C8B-B14F-4D97-AF65-F5344CB8AC3E}">
        <p14:creationId xmlns:p14="http://schemas.microsoft.com/office/powerpoint/2010/main" val="293189721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Rectangle 7"/>
          <p:cNvSpPr>
            <a:spLocks noGrp="1" noChangeArrowheads="1"/>
          </p:cNvSpPr>
          <p:nvPr>
            <p:ph type="sldNum" sz="quarter" idx="5"/>
          </p:nvPr>
        </p:nvSpPr>
        <p:spPr>
          <a:noFill/>
          <a:ln>
            <a:miter lim="800000"/>
            <a:headEnd/>
            <a:tailEnd/>
          </a:ln>
        </p:spPr>
        <p:txBody>
          <a:bodyPr/>
          <a:lstStyle/>
          <a:p>
            <a:fld id="{EF2CF473-6438-401D-820D-E76FBB62F34B}" type="slidenum">
              <a:rPr lang="en-US" smtClean="0">
                <a:cs typeface="Arial" charset="0"/>
              </a:rPr>
              <a:pPr/>
              <a:t>52</a:t>
            </a:fld>
            <a:endParaRPr lang="en-US">
              <a:cs typeface="Arial" charset="0"/>
            </a:endParaRPr>
          </a:p>
        </p:txBody>
      </p:sp>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55539168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Rectangle 7"/>
          <p:cNvSpPr>
            <a:spLocks noGrp="1" noChangeArrowheads="1"/>
          </p:cNvSpPr>
          <p:nvPr>
            <p:ph type="sldNum" sz="quarter" idx="5"/>
          </p:nvPr>
        </p:nvSpPr>
        <p:spPr>
          <a:noFill/>
          <a:ln>
            <a:miter lim="800000"/>
            <a:headEnd/>
            <a:tailEnd/>
          </a:ln>
        </p:spPr>
        <p:txBody>
          <a:bodyPr/>
          <a:lstStyle/>
          <a:p>
            <a:fld id="{0BCB68E2-D6B8-4F9C-BD63-C50C785E51C5}" type="slidenum">
              <a:rPr lang="en-US" smtClean="0">
                <a:cs typeface="Arial" charset="0"/>
              </a:rPr>
              <a:pPr/>
              <a:t>53</a:t>
            </a:fld>
            <a:endParaRPr lang="en-US">
              <a:cs typeface="Arial" charset="0"/>
            </a:endParaRPr>
          </a:p>
        </p:txBody>
      </p:sp>
      <p:sp>
        <p:nvSpPr>
          <p:cNvPr id="117762" name="Rectangle 2"/>
          <p:cNvSpPr>
            <a:spLocks noGrp="1" noRot="1" noChangeAspect="1" noChangeArrowheads="1" noTextEdit="1"/>
          </p:cNvSpPr>
          <p:nvPr>
            <p:ph type="sldImg"/>
          </p:nvPr>
        </p:nvSpPr>
        <p:spPr>
          <a:ln/>
        </p:spPr>
      </p:sp>
      <p:sp>
        <p:nvSpPr>
          <p:cNvPr id="117763"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7023244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Rectangle 7"/>
          <p:cNvSpPr>
            <a:spLocks noGrp="1" noChangeArrowheads="1"/>
          </p:cNvSpPr>
          <p:nvPr>
            <p:ph type="sldNum" sz="quarter" idx="5"/>
          </p:nvPr>
        </p:nvSpPr>
        <p:spPr>
          <a:noFill/>
          <a:ln>
            <a:miter lim="800000"/>
            <a:headEnd/>
            <a:tailEnd/>
          </a:ln>
        </p:spPr>
        <p:txBody>
          <a:bodyPr/>
          <a:lstStyle/>
          <a:p>
            <a:fld id="{0272B1F1-DE12-4339-B655-ABB906BC27FF}" type="slidenum">
              <a:rPr lang="en-US" smtClean="0">
                <a:cs typeface="Arial" charset="0"/>
              </a:rPr>
              <a:pPr/>
              <a:t>54</a:t>
            </a:fld>
            <a:endParaRPr lang="en-US">
              <a:cs typeface="Arial" charset="0"/>
            </a:endParaRPr>
          </a:p>
        </p:txBody>
      </p:sp>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3769202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Rot="1" noChangeAspect="1" noChangeArrowheads="1" noTextEdit="1"/>
          </p:cNvSpPr>
          <p:nvPr>
            <p:ph type="sldImg"/>
          </p:nvPr>
        </p:nvSpPr>
        <p:spPr>
          <a:ln/>
        </p:spPr>
      </p:sp>
      <p:sp>
        <p:nvSpPr>
          <p:cNvPr id="160771" name="Rectangle 3"/>
          <p:cNvSpPr>
            <a:spLocks noGrp="1" noChangeArrowheads="1"/>
          </p:cNvSpPr>
          <p:nvPr>
            <p:ph type="body" idx="1"/>
          </p:nvPr>
        </p:nvSpPr>
        <p:spPr>
          <a:noFill/>
        </p:spPr>
        <p:txBody>
          <a:bodyPr/>
          <a:lstStyle/>
          <a:p>
            <a:endParaRPr lang="en-US"/>
          </a:p>
        </p:txBody>
      </p:sp>
    </p:spTree>
    <p:extLst>
      <p:ext uri="{BB962C8B-B14F-4D97-AF65-F5344CB8AC3E}">
        <p14:creationId xmlns:p14="http://schemas.microsoft.com/office/powerpoint/2010/main" val="96659434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7"/>
          <p:cNvSpPr>
            <a:spLocks noGrp="1" noChangeArrowheads="1"/>
          </p:cNvSpPr>
          <p:nvPr>
            <p:ph type="sldNum" sz="quarter" idx="5"/>
          </p:nvPr>
        </p:nvSpPr>
        <p:spPr>
          <a:noFill/>
          <a:ln>
            <a:miter lim="800000"/>
            <a:headEnd/>
            <a:tailEnd/>
          </a:ln>
        </p:spPr>
        <p:txBody>
          <a:bodyPr/>
          <a:lstStyle/>
          <a:p>
            <a:fld id="{66144A0B-1782-4CFD-A516-3752353E9C73}" type="slidenum">
              <a:rPr lang="en-US" smtClean="0">
                <a:cs typeface="Arial" charset="0"/>
              </a:rPr>
              <a:pPr/>
              <a:t>56</a:t>
            </a:fld>
            <a:endParaRPr lang="en-US">
              <a:cs typeface="Arial" charset="0"/>
            </a:endParaRPr>
          </a:p>
        </p:txBody>
      </p:sp>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p:spPr>
        <p:txBody>
          <a:bodyPr/>
          <a:lstStyle/>
          <a:p>
            <a:pPr eaLnBrk="1" hangingPunct="1"/>
            <a:r>
              <a:rPr lang="en-US"/>
              <a:t>Time to </a:t>
            </a:r>
          </a:p>
        </p:txBody>
      </p:sp>
    </p:spTree>
    <p:extLst>
      <p:ext uri="{BB962C8B-B14F-4D97-AF65-F5344CB8AC3E}">
        <p14:creationId xmlns:p14="http://schemas.microsoft.com/office/powerpoint/2010/main" val="144675237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277CF76-C9FF-4DA0-B969-4304359BB006}" type="slidenum">
              <a:rPr lang="en-US" smtClean="0"/>
              <a:pPr>
                <a:defRPr/>
              </a:pPr>
              <a:t>57</a:t>
            </a:fld>
            <a:endParaRPr lang="en-US"/>
          </a:p>
        </p:txBody>
      </p:sp>
    </p:spTree>
    <p:extLst>
      <p:ext uri="{BB962C8B-B14F-4D97-AF65-F5344CB8AC3E}">
        <p14:creationId xmlns:p14="http://schemas.microsoft.com/office/powerpoint/2010/main" val="29053122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277CF76-C9FF-4DA0-B969-4304359BB006}" type="slidenum">
              <a:rPr lang="en-US"/>
              <a:pPr>
                <a:defRPr/>
              </a:pPr>
              <a:t>58</a:t>
            </a:fld>
            <a:endParaRPr lang="en-US"/>
          </a:p>
        </p:txBody>
      </p:sp>
    </p:spTree>
    <p:extLst>
      <p:ext uri="{BB962C8B-B14F-4D97-AF65-F5344CB8AC3E}">
        <p14:creationId xmlns:p14="http://schemas.microsoft.com/office/powerpoint/2010/main" val="136935031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7"/>
          <p:cNvSpPr>
            <a:spLocks noGrp="1" noChangeArrowheads="1"/>
          </p:cNvSpPr>
          <p:nvPr>
            <p:ph type="sldNum" sz="quarter" idx="5"/>
          </p:nvPr>
        </p:nvSpPr>
        <p:spPr>
          <a:noFill/>
          <a:ln>
            <a:miter lim="800000"/>
            <a:headEnd/>
            <a:tailEnd/>
          </a:ln>
        </p:spPr>
        <p:txBody>
          <a:bodyPr/>
          <a:lstStyle/>
          <a:p>
            <a:fld id="{C6029486-03DB-45F1-9362-F343C76FECE4}" type="slidenum">
              <a:rPr lang="en-US" smtClean="0">
                <a:cs typeface="Arial" charset="0"/>
              </a:rPr>
              <a:pPr/>
              <a:t>59</a:t>
            </a:fld>
            <a:endParaRPr lang="en-US">
              <a:cs typeface="Arial" charset="0"/>
            </a:endParaRPr>
          </a:p>
        </p:txBody>
      </p:sp>
      <p:sp>
        <p:nvSpPr>
          <p:cNvPr id="121858" name="Rectangle 2"/>
          <p:cNvSpPr>
            <a:spLocks noGrp="1" noRot="1" noChangeAspect="1" noChangeArrowheads="1" noTextEdit="1"/>
          </p:cNvSpPr>
          <p:nvPr>
            <p:ph type="sldImg"/>
          </p:nvPr>
        </p:nvSpPr>
        <p:spPr>
          <a:ln/>
        </p:spPr>
      </p:sp>
      <p:sp>
        <p:nvSpPr>
          <p:cNvPr id="121859"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4777991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7"/>
          <p:cNvSpPr>
            <a:spLocks noGrp="1" noChangeArrowheads="1"/>
          </p:cNvSpPr>
          <p:nvPr>
            <p:ph type="sldNum" sz="quarter" idx="5"/>
          </p:nvPr>
        </p:nvSpPr>
        <p:spPr>
          <a:noFill/>
          <a:ln>
            <a:miter lim="800000"/>
            <a:headEnd/>
            <a:tailEnd/>
          </a:ln>
        </p:spPr>
        <p:txBody>
          <a:bodyPr/>
          <a:lstStyle/>
          <a:p>
            <a:fld id="{CBB057B1-9812-4900-A44A-D4ADC03AAEA3}" type="slidenum">
              <a:rPr lang="en-US" smtClean="0">
                <a:cs typeface="Arial" charset="0"/>
              </a:rPr>
              <a:pPr/>
              <a:t>60</a:t>
            </a:fld>
            <a:endParaRPr lang="en-US">
              <a:cs typeface="Arial" charset="0"/>
            </a:endParaRPr>
          </a:p>
        </p:txBody>
      </p:sp>
      <p:sp>
        <p:nvSpPr>
          <p:cNvPr id="123906" name="Rectangle 2"/>
          <p:cNvSpPr>
            <a:spLocks noGrp="1" noRot="1" noChangeAspect="1" noChangeArrowheads="1" noTextEdit="1"/>
          </p:cNvSpPr>
          <p:nvPr>
            <p:ph type="sldImg"/>
          </p:nvPr>
        </p:nvSpPr>
        <p:spPr>
          <a:ln/>
        </p:spPr>
      </p:sp>
      <p:sp>
        <p:nvSpPr>
          <p:cNvPr id="123907"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85856013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7"/>
          <p:cNvSpPr>
            <a:spLocks noGrp="1" noChangeArrowheads="1"/>
          </p:cNvSpPr>
          <p:nvPr>
            <p:ph type="sldNum" sz="quarter" idx="5"/>
          </p:nvPr>
        </p:nvSpPr>
        <p:spPr>
          <a:noFill/>
          <a:ln>
            <a:miter lim="800000"/>
            <a:headEnd/>
            <a:tailEnd/>
          </a:ln>
        </p:spPr>
        <p:txBody>
          <a:bodyPr/>
          <a:lstStyle/>
          <a:p>
            <a:fld id="{BE3EA7B7-AE5A-48E1-945A-D7695595AACA}" type="slidenum">
              <a:rPr lang="en-US" smtClean="0">
                <a:cs typeface="Arial" charset="0"/>
              </a:rPr>
              <a:pPr/>
              <a:t>61</a:t>
            </a:fld>
            <a:endParaRPr lang="en-US">
              <a:cs typeface="Arial" charset="0"/>
            </a:endParaRPr>
          </a:p>
        </p:txBody>
      </p:sp>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91550753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Rectangle 7"/>
          <p:cNvSpPr>
            <a:spLocks noGrp="1" noChangeArrowheads="1"/>
          </p:cNvSpPr>
          <p:nvPr>
            <p:ph type="sldNum" sz="quarter" idx="5"/>
          </p:nvPr>
        </p:nvSpPr>
        <p:spPr>
          <a:noFill/>
          <a:ln>
            <a:miter lim="800000"/>
            <a:headEnd/>
            <a:tailEnd/>
          </a:ln>
        </p:spPr>
        <p:txBody>
          <a:bodyPr/>
          <a:lstStyle/>
          <a:p>
            <a:fld id="{0DC15AC5-D355-49F9-814B-0B95C1A859C9}" type="slidenum">
              <a:rPr lang="en-US" smtClean="0">
                <a:cs typeface="Arial" charset="0"/>
              </a:rPr>
              <a:pPr/>
              <a:t>62</a:t>
            </a:fld>
            <a:endParaRPr lang="en-US">
              <a:cs typeface="Arial" charset="0"/>
            </a:endParaRPr>
          </a:p>
        </p:txBody>
      </p:sp>
      <p:sp>
        <p:nvSpPr>
          <p:cNvPr id="128002" name="Rectangle 2"/>
          <p:cNvSpPr>
            <a:spLocks noGrp="1" noRot="1" noChangeAspect="1" noChangeArrowheads="1" noTextEdit="1"/>
          </p:cNvSpPr>
          <p:nvPr>
            <p:ph type="sldImg"/>
          </p:nvPr>
        </p:nvSpPr>
        <p:spPr>
          <a:ln/>
        </p:spPr>
      </p:sp>
      <p:sp>
        <p:nvSpPr>
          <p:cNvPr id="128003" name="Rectangle 3"/>
          <p:cNvSpPr>
            <a:spLocks noGrp="1" noChangeArrowheads="1"/>
          </p:cNvSpPr>
          <p:nvPr>
            <p:ph type="body" idx="1"/>
          </p:nvPr>
        </p:nvSpPr>
        <p:spPr>
          <a:noFill/>
        </p:spPr>
        <p:txBody>
          <a:bodyPr/>
          <a:lstStyle/>
          <a:p>
            <a:pPr eaLnBrk="1" hangingPunct="1"/>
            <a:r>
              <a:rPr lang="en-US" dirty="0"/>
              <a:t>If you see workers at a laptop on a table at a high school or PVS meet, this is the screen they are usually on…</a:t>
            </a:r>
          </a:p>
          <a:p>
            <a:pPr eaLnBrk="1" hangingPunct="1"/>
            <a:endParaRPr lang="en-US" dirty="0"/>
          </a:p>
          <a:p>
            <a:r>
              <a:rPr lang="en-US" dirty="0"/>
              <a:t>Run</a:t>
            </a:r>
          </a:p>
          <a:p>
            <a:pPr lvl="1"/>
            <a:r>
              <a:rPr lang="en-US" dirty="0"/>
              <a:t>Enter times, do not enter times for disqualified swimmers</a:t>
            </a:r>
          </a:p>
          <a:p>
            <a:pPr lvl="1"/>
            <a:r>
              <a:rPr lang="en-US" dirty="0"/>
              <a:t>No punctuation or mental arithmetic is required – 12345 will be translated to 1:23.45</a:t>
            </a:r>
          </a:p>
          <a:p>
            <a:pPr lvl="1"/>
            <a:r>
              <a:rPr lang="en-US" dirty="0"/>
              <a:t>Enter NS for competitors who do not swim</a:t>
            </a:r>
          </a:p>
          <a:p>
            <a:pPr lvl="1"/>
            <a:r>
              <a:rPr lang="en-US" dirty="0"/>
              <a:t>Enter DQ, DFS, or DNF as appropriate</a:t>
            </a:r>
          </a:p>
          <a:p>
            <a:pPr lvl="1"/>
            <a:r>
              <a:rPr lang="en-US" dirty="0"/>
              <a:t>Event status will change values as you enter times and score events – Seeded, Done, Scored</a:t>
            </a:r>
          </a:p>
          <a:p>
            <a:pPr lvl="1"/>
            <a:r>
              <a:rPr lang="en-US" dirty="0"/>
              <a:t>Record-breakers will be highlighted in the Records sub-window</a:t>
            </a:r>
          </a:p>
          <a:p>
            <a:pPr lvl="1"/>
            <a:r>
              <a:rPr lang="en-US" dirty="0"/>
              <a:t>After an event is Done, you need to explicitly Score the event.  Scores will appear in the Scores sub-window. </a:t>
            </a:r>
          </a:p>
          <a:p>
            <a:pPr lvl="1"/>
            <a:r>
              <a:rPr lang="en-US" dirty="0"/>
              <a:t>When an event is scored, a results window comes up =&gt; print, pass to “Verifier” to check against time cards</a:t>
            </a:r>
          </a:p>
          <a:p>
            <a:pPr lvl="1"/>
            <a:r>
              <a:rPr lang="en-US" dirty="0"/>
              <a:t>If you correct a time in a scored event, then you need to explicitly Re-Score the event.</a:t>
            </a:r>
          </a:p>
          <a:p>
            <a:pPr lvl="1"/>
            <a:r>
              <a:rPr lang="en-US" dirty="0"/>
              <a:t>Use Adjust : F8 to change swimmers.  If the swimmer is not in the meet, you will need to create the swimmer via Athletes.  If you make up 	a birthday or use a nickname, you will have to reconcile this later in TM.</a:t>
            </a:r>
          </a:p>
          <a:p>
            <a:pPr lvl="1"/>
            <a:r>
              <a:rPr lang="en-US" dirty="0"/>
              <a:t>In the Adjust : F8 window, double-click a swimmer to remove her from a heat.  Then set the Show Eligible Athletes radio button.  Finally, 	drag the replacement swimmer to the lane that was emptied.</a:t>
            </a:r>
          </a:p>
          <a:p>
            <a:pPr lvl="1"/>
            <a:r>
              <a:rPr lang="en-US" dirty="0"/>
              <a:t>Use </a:t>
            </a:r>
            <a:r>
              <a:rPr lang="en-US" dirty="0" err="1"/>
              <a:t>Rel</a:t>
            </a:r>
            <a:r>
              <a:rPr lang="en-US" dirty="0"/>
              <a:t> Names : Ctrl-R to adjust relay swimmers. Double-click a swimmer to remove her from a relay.  Drag an eligible athlete onto a relay 	to make her part of the relay. Drag one relay swimmer onto another to swap relay legs for the two swimmers. </a:t>
            </a:r>
          </a:p>
          <a:p>
            <a:pPr lvl="1"/>
            <a:r>
              <a:rPr lang="en-US" dirty="0"/>
              <a:t>DO NOT re-seed an event after changing swimmers, unless you want to re-print time cards and meet programs</a:t>
            </a:r>
          </a:p>
          <a:p>
            <a:pPr lvl="1"/>
            <a:r>
              <a:rPr lang="en-US" dirty="0"/>
              <a:t>If you replace a swimmer for a scored event, you will have to re-enter her time and re-score the event </a:t>
            </a:r>
          </a:p>
          <a:p>
            <a:pPr eaLnBrk="1" hangingPunct="1"/>
            <a:endParaRPr lang="en-US" dirty="0"/>
          </a:p>
        </p:txBody>
      </p:sp>
    </p:spTree>
    <p:extLst>
      <p:ext uri="{BB962C8B-B14F-4D97-AF65-F5344CB8AC3E}">
        <p14:creationId xmlns:p14="http://schemas.microsoft.com/office/powerpoint/2010/main" val="313440473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Rectangle 7"/>
          <p:cNvSpPr>
            <a:spLocks noGrp="1" noChangeArrowheads="1"/>
          </p:cNvSpPr>
          <p:nvPr>
            <p:ph type="sldNum" sz="quarter" idx="5"/>
          </p:nvPr>
        </p:nvSpPr>
        <p:spPr>
          <a:noFill/>
          <a:ln>
            <a:miter lim="800000"/>
            <a:headEnd/>
            <a:tailEnd/>
          </a:ln>
        </p:spPr>
        <p:txBody>
          <a:bodyPr/>
          <a:lstStyle/>
          <a:p>
            <a:fld id="{AD875FD1-38E3-4796-B224-BF0CEF92FFC0}" type="slidenum">
              <a:rPr lang="en-US" smtClean="0">
                <a:cs typeface="Arial" charset="0"/>
              </a:rPr>
              <a:pPr/>
              <a:t>63</a:t>
            </a:fld>
            <a:endParaRPr lang="en-US">
              <a:cs typeface="Arial" charset="0"/>
            </a:endParaRPr>
          </a:p>
        </p:txBody>
      </p:sp>
      <p:sp>
        <p:nvSpPr>
          <p:cNvPr id="134146" name="Rectangle 2"/>
          <p:cNvSpPr>
            <a:spLocks noGrp="1" noRot="1" noChangeAspect="1" noChangeArrowheads="1" noTextEdit="1"/>
          </p:cNvSpPr>
          <p:nvPr>
            <p:ph type="sldImg"/>
          </p:nvPr>
        </p:nvSpPr>
        <p:spPr>
          <a:ln/>
        </p:spPr>
      </p:sp>
      <p:sp>
        <p:nvSpPr>
          <p:cNvPr id="134147"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04250393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Rectangle 7"/>
          <p:cNvSpPr>
            <a:spLocks noGrp="1" noChangeArrowheads="1"/>
          </p:cNvSpPr>
          <p:nvPr>
            <p:ph type="sldNum" sz="quarter" idx="5"/>
          </p:nvPr>
        </p:nvSpPr>
        <p:spPr>
          <a:noFill/>
          <a:ln>
            <a:miter lim="800000"/>
            <a:headEnd/>
            <a:tailEnd/>
          </a:ln>
        </p:spPr>
        <p:txBody>
          <a:bodyPr/>
          <a:lstStyle/>
          <a:p>
            <a:fld id="{6E129B42-06DD-4ACE-8288-7E1463FB138B}" type="slidenum">
              <a:rPr lang="en-US" smtClean="0">
                <a:cs typeface="Arial" charset="0"/>
              </a:rPr>
              <a:pPr/>
              <a:t>66</a:t>
            </a:fld>
            <a:endParaRPr lang="en-US">
              <a:cs typeface="Arial" charset="0"/>
            </a:endParaRPr>
          </a:p>
        </p:txBody>
      </p:sp>
      <p:sp>
        <p:nvSpPr>
          <p:cNvPr id="130050" name="Rectangle 2"/>
          <p:cNvSpPr>
            <a:spLocks noGrp="1" noRot="1" noChangeAspect="1" noChangeArrowheads="1" noTextEdit="1"/>
          </p:cNvSpPr>
          <p:nvPr>
            <p:ph type="sldImg"/>
          </p:nvPr>
        </p:nvSpPr>
        <p:spPr>
          <a:ln/>
        </p:spPr>
      </p:sp>
      <p:sp>
        <p:nvSpPr>
          <p:cNvPr id="130051"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97552396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Rectangle 7"/>
          <p:cNvSpPr>
            <a:spLocks noGrp="1" noChangeArrowheads="1"/>
          </p:cNvSpPr>
          <p:nvPr>
            <p:ph type="sldNum" sz="quarter" idx="5"/>
          </p:nvPr>
        </p:nvSpPr>
        <p:spPr>
          <a:noFill/>
          <a:ln>
            <a:miter lim="800000"/>
            <a:headEnd/>
            <a:tailEnd/>
          </a:ln>
        </p:spPr>
        <p:txBody>
          <a:bodyPr/>
          <a:lstStyle/>
          <a:p>
            <a:fld id="{B8360EA3-E7B4-4489-9218-C86DAFE3A837}" type="slidenum">
              <a:rPr lang="en-US" smtClean="0">
                <a:cs typeface="Arial" charset="0"/>
              </a:rPr>
              <a:pPr/>
              <a:t>67</a:t>
            </a:fld>
            <a:endParaRPr lang="en-US">
              <a:cs typeface="Arial" charset="0"/>
            </a:endParaRPr>
          </a:p>
        </p:txBody>
      </p:sp>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96184230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ctangle 7"/>
          <p:cNvSpPr>
            <a:spLocks noGrp="1" noChangeArrowheads="1"/>
          </p:cNvSpPr>
          <p:nvPr>
            <p:ph type="sldNum" sz="quarter" idx="5"/>
          </p:nvPr>
        </p:nvSpPr>
        <p:spPr>
          <a:noFill/>
          <a:ln>
            <a:miter lim="800000"/>
            <a:headEnd/>
            <a:tailEnd/>
          </a:ln>
        </p:spPr>
        <p:txBody>
          <a:bodyPr/>
          <a:lstStyle/>
          <a:p>
            <a:fld id="{F297A152-489C-4B51-AB9F-ABFC4FCD5572}" type="slidenum">
              <a:rPr lang="en-US" smtClean="0">
                <a:cs typeface="Arial" charset="0"/>
              </a:rPr>
              <a:pPr/>
              <a:t>68</a:t>
            </a:fld>
            <a:endParaRPr lang="en-US">
              <a:cs typeface="Arial" charset="0"/>
            </a:endParaRPr>
          </a:p>
        </p:txBody>
      </p:sp>
      <p:sp>
        <p:nvSpPr>
          <p:cNvPr id="138242" name="Rectangle 2"/>
          <p:cNvSpPr>
            <a:spLocks noGrp="1" noRot="1" noChangeAspect="1" noChangeArrowheads="1" noTextEdit="1"/>
          </p:cNvSpPr>
          <p:nvPr>
            <p:ph type="sldImg"/>
          </p:nvPr>
        </p:nvSpPr>
        <p:spPr>
          <a:ln/>
        </p:spPr>
      </p:sp>
      <p:sp>
        <p:nvSpPr>
          <p:cNvPr id="138243"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65583015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Rectangle 7"/>
          <p:cNvSpPr>
            <a:spLocks noGrp="1" noChangeArrowheads="1"/>
          </p:cNvSpPr>
          <p:nvPr>
            <p:ph type="sldNum" sz="quarter" idx="5"/>
          </p:nvPr>
        </p:nvSpPr>
        <p:spPr>
          <a:noFill/>
          <a:ln>
            <a:miter lim="800000"/>
            <a:headEnd/>
            <a:tailEnd/>
          </a:ln>
        </p:spPr>
        <p:txBody>
          <a:bodyPr/>
          <a:lstStyle/>
          <a:p>
            <a:fld id="{68455477-BBF1-4D7D-9287-49FCA16CE77C}" type="slidenum">
              <a:rPr lang="en-US" smtClean="0">
                <a:cs typeface="Arial" charset="0"/>
              </a:rPr>
              <a:pPr/>
              <a:t>69</a:t>
            </a:fld>
            <a:endParaRPr lang="en-US">
              <a:cs typeface="Arial" charset="0"/>
            </a:endParaRPr>
          </a:p>
        </p:txBody>
      </p:sp>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320100051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Rectangle 7"/>
          <p:cNvSpPr>
            <a:spLocks noGrp="1" noChangeArrowheads="1"/>
          </p:cNvSpPr>
          <p:nvPr>
            <p:ph type="sldNum" sz="quarter" idx="5"/>
          </p:nvPr>
        </p:nvSpPr>
        <p:spPr>
          <a:noFill/>
          <a:ln>
            <a:miter lim="800000"/>
            <a:headEnd/>
            <a:tailEnd/>
          </a:ln>
        </p:spPr>
        <p:txBody>
          <a:bodyPr/>
          <a:lstStyle/>
          <a:p>
            <a:fld id="{93A4B7B6-959B-4472-8CA7-681829E90D26}" type="slidenum">
              <a:rPr lang="en-US" smtClean="0">
                <a:cs typeface="Arial" charset="0"/>
              </a:rPr>
              <a:pPr/>
              <a:t>70</a:t>
            </a:fld>
            <a:endParaRPr lang="en-US">
              <a:cs typeface="Arial" charset="0"/>
            </a:endParaRPr>
          </a:p>
        </p:txBody>
      </p:sp>
      <p:sp>
        <p:nvSpPr>
          <p:cNvPr id="150530" name="Rectangle 2"/>
          <p:cNvSpPr>
            <a:spLocks noGrp="1" noRot="1" noChangeAspect="1" noChangeArrowheads="1" noTextEdit="1"/>
          </p:cNvSpPr>
          <p:nvPr>
            <p:ph type="sldImg"/>
          </p:nvPr>
        </p:nvSpPr>
        <p:spPr>
          <a:ln/>
        </p:spPr>
      </p:sp>
      <p:sp>
        <p:nvSpPr>
          <p:cNvPr id="150531"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50273432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Rectangle 7"/>
          <p:cNvSpPr>
            <a:spLocks noGrp="1" noChangeArrowheads="1"/>
          </p:cNvSpPr>
          <p:nvPr>
            <p:ph type="sldNum" sz="quarter" idx="5"/>
          </p:nvPr>
        </p:nvSpPr>
        <p:spPr>
          <a:noFill/>
          <a:ln>
            <a:miter lim="800000"/>
            <a:headEnd/>
            <a:tailEnd/>
          </a:ln>
        </p:spPr>
        <p:txBody>
          <a:bodyPr/>
          <a:lstStyle/>
          <a:p>
            <a:fld id="{7255F25C-FEA2-4ED8-BC0C-999800CB07D9}" type="slidenum">
              <a:rPr lang="en-US" smtClean="0">
                <a:cs typeface="Arial" charset="0"/>
              </a:rPr>
              <a:pPr/>
              <a:t>71</a:t>
            </a:fld>
            <a:endParaRPr lang="en-US">
              <a:cs typeface="Arial" charset="0"/>
            </a:endParaRPr>
          </a:p>
        </p:txBody>
      </p:sp>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135305344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Rectangle 7"/>
          <p:cNvSpPr>
            <a:spLocks noGrp="1" noChangeArrowheads="1"/>
          </p:cNvSpPr>
          <p:nvPr>
            <p:ph type="sldNum" sz="quarter" idx="5"/>
          </p:nvPr>
        </p:nvSpPr>
        <p:spPr>
          <a:noFill/>
          <a:ln>
            <a:miter lim="800000"/>
            <a:headEnd/>
            <a:tailEnd/>
          </a:ln>
        </p:spPr>
        <p:txBody>
          <a:bodyPr/>
          <a:lstStyle/>
          <a:p>
            <a:fld id="{518C5859-89A8-42CC-8993-4FF8BE193BB9}" type="slidenum">
              <a:rPr lang="en-US" smtClean="0">
                <a:cs typeface="Arial" charset="0"/>
              </a:rPr>
              <a:pPr/>
              <a:t>72</a:t>
            </a:fld>
            <a:endParaRPr lang="en-US">
              <a:cs typeface="Arial" charset="0"/>
            </a:endParaRPr>
          </a:p>
        </p:txBody>
      </p:sp>
      <p:sp>
        <p:nvSpPr>
          <p:cNvPr id="142338" name="Rectangle 2"/>
          <p:cNvSpPr>
            <a:spLocks noGrp="1" noRot="1" noChangeAspect="1" noChangeArrowheads="1" noTextEdit="1"/>
          </p:cNvSpPr>
          <p:nvPr>
            <p:ph type="sldImg"/>
          </p:nvPr>
        </p:nvSpPr>
        <p:spPr>
          <a:ln/>
        </p:spPr>
      </p:sp>
      <p:sp>
        <p:nvSpPr>
          <p:cNvPr id="142339"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388499822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7"/>
          <p:cNvSpPr>
            <a:spLocks noGrp="1" noChangeArrowheads="1"/>
          </p:cNvSpPr>
          <p:nvPr>
            <p:ph type="sldNum" sz="quarter" idx="5"/>
          </p:nvPr>
        </p:nvSpPr>
        <p:spPr>
          <a:noFill/>
          <a:ln>
            <a:miter lim="800000"/>
            <a:headEnd/>
            <a:tailEnd/>
          </a:ln>
        </p:spPr>
        <p:txBody>
          <a:bodyPr/>
          <a:lstStyle/>
          <a:p>
            <a:fld id="{A2C48EE5-9A39-4810-A9A0-6A306ABD6F5F}" type="slidenum">
              <a:rPr lang="en-US" smtClean="0">
                <a:cs typeface="Arial" charset="0"/>
              </a:rPr>
              <a:pPr/>
              <a:t>73</a:t>
            </a:fld>
            <a:endParaRPr lang="en-US">
              <a:cs typeface="Arial" charset="0"/>
            </a:endParaRPr>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83023598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Rectangle 7"/>
          <p:cNvSpPr>
            <a:spLocks noGrp="1" noChangeArrowheads="1"/>
          </p:cNvSpPr>
          <p:nvPr>
            <p:ph type="sldNum" sz="quarter" idx="5"/>
          </p:nvPr>
        </p:nvSpPr>
        <p:spPr>
          <a:noFill/>
          <a:ln>
            <a:miter lim="800000"/>
            <a:headEnd/>
            <a:tailEnd/>
          </a:ln>
        </p:spPr>
        <p:txBody>
          <a:bodyPr/>
          <a:lstStyle/>
          <a:p>
            <a:fld id="{D2980D6D-36EC-4A2B-B73F-AB92412879A7}" type="slidenum">
              <a:rPr lang="en-US" smtClean="0">
                <a:cs typeface="Arial" charset="0"/>
              </a:rPr>
              <a:pPr/>
              <a:t>74</a:t>
            </a:fld>
            <a:endParaRPr lang="en-US">
              <a:cs typeface="Arial" charset="0"/>
            </a:endParaRPr>
          </a:p>
        </p:txBody>
      </p:sp>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372441050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Rectangle 7"/>
          <p:cNvSpPr>
            <a:spLocks noGrp="1" noChangeArrowheads="1"/>
          </p:cNvSpPr>
          <p:nvPr>
            <p:ph type="sldNum" sz="quarter" idx="5"/>
          </p:nvPr>
        </p:nvSpPr>
        <p:spPr>
          <a:noFill/>
          <a:ln>
            <a:miter lim="800000"/>
            <a:headEnd/>
            <a:tailEnd/>
          </a:ln>
        </p:spPr>
        <p:txBody>
          <a:bodyPr/>
          <a:lstStyle/>
          <a:p>
            <a:fld id="{9681A67F-FF37-401E-A1A1-1CD389C6A1CE}" type="slidenum">
              <a:rPr lang="en-US" smtClean="0">
                <a:cs typeface="Arial" charset="0"/>
              </a:rPr>
              <a:pPr/>
              <a:t>75</a:t>
            </a:fld>
            <a:endParaRPr lang="en-US">
              <a:cs typeface="Arial" charset="0"/>
            </a:endParaRPr>
          </a:p>
        </p:txBody>
      </p:sp>
      <p:sp>
        <p:nvSpPr>
          <p:cNvPr id="146434" name="Rectangle 2"/>
          <p:cNvSpPr>
            <a:spLocks noGrp="1" noRot="1" noChangeAspect="1" noChangeArrowheads="1" noTextEdit="1"/>
          </p:cNvSpPr>
          <p:nvPr>
            <p:ph type="sldImg"/>
          </p:nvPr>
        </p:nvSpPr>
        <p:spPr>
          <a:ln/>
        </p:spPr>
      </p:sp>
      <p:sp>
        <p:nvSpPr>
          <p:cNvPr id="146435" name="Rectangle 3"/>
          <p:cNvSpPr>
            <a:spLocks noGrp="1" noChangeArrowheads="1"/>
          </p:cNvSpPr>
          <p:nvPr>
            <p:ph type="body" idx="1"/>
          </p:nvPr>
        </p:nvSpPr>
        <p:spPr>
          <a:noFill/>
        </p:spPr>
        <p:txBody>
          <a:bodyPr/>
          <a:lstStyle/>
          <a:p>
            <a:pPr eaLnBrk="1" hangingPunct="1"/>
            <a:r>
              <a:rPr lang="en-US"/>
              <a:t>Memorize button…</a:t>
            </a:r>
          </a:p>
        </p:txBody>
      </p:sp>
    </p:spTree>
    <p:extLst>
      <p:ext uri="{BB962C8B-B14F-4D97-AF65-F5344CB8AC3E}">
        <p14:creationId xmlns:p14="http://schemas.microsoft.com/office/powerpoint/2010/main" val="103544934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Rectangle 7"/>
          <p:cNvSpPr>
            <a:spLocks noGrp="1" noChangeArrowheads="1"/>
          </p:cNvSpPr>
          <p:nvPr>
            <p:ph type="sldNum" sz="quarter" idx="5"/>
          </p:nvPr>
        </p:nvSpPr>
        <p:spPr>
          <a:noFill/>
          <a:ln>
            <a:miter lim="800000"/>
            <a:headEnd/>
            <a:tailEnd/>
          </a:ln>
        </p:spPr>
        <p:txBody>
          <a:bodyPr/>
          <a:lstStyle/>
          <a:p>
            <a:fld id="{E0369A32-B9CA-4B85-BFA0-EE4CDB1B6240}" type="slidenum">
              <a:rPr lang="en-US" smtClean="0">
                <a:cs typeface="Arial" charset="0"/>
              </a:rPr>
              <a:pPr/>
              <a:t>76</a:t>
            </a:fld>
            <a:endParaRPr lang="en-US">
              <a:cs typeface="Arial" charset="0"/>
            </a:endParaRPr>
          </a:p>
        </p:txBody>
      </p:sp>
      <p:sp>
        <p:nvSpPr>
          <p:cNvPr id="148482" name="Rectangle 2"/>
          <p:cNvSpPr>
            <a:spLocks noGrp="1" noRot="1" noChangeAspect="1" noChangeArrowheads="1" noTextEdit="1"/>
          </p:cNvSpPr>
          <p:nvPr>
            <p:ph type="sldImg"/>
          </p:nvPr>
        </p:nvSpPr>
        <p:spPr>
          <a:ln/>
        </p:spPr>
      </p:sp>
      <p:sp>
        <p:nvSpPr>
          <p:cNvPr id="148483"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712162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22171F9-49D0-49A6-8CA3-353ED8EE85F6}" type="slidenum">
              <a:rPr lang="en-US" smtClean="0"/>
              <a:pPr>
                <a:defRPr/>
              </a:pPr>
              <a:t>‹#›</a:t>
            </a:fld>
            <a:endParaRPr lang="en-US"/>
          </a:p>
        </p:txBody>
      </p:sp>
    </p:spTree>
    <p:extLst>
      <p:ext uri="{BB962C8B-B14F-4D97-AF65-F5344CB8AC3E}">
        <p14:creationId xmlns:p14="http://schemas.microsoft.com/office/powerpoint/2010/main" val="3653596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39641" y="161249"/>
            <a:ext cx="7620000" cy="707886"/>
          </a:xfrm>
        </p:spPr>
        <p:txBody>
          <a:bodyPr wrap="square">
            <a:spAutoFit/>
          </a:bodyPr>
          <a:lstStyle>
            <a:lvl1pPr>
              <a:defRPr sz="4000"/>
            </a:lvl1pPr>
          </a:lstStyle>
          <a:p>
            <a:r>
              <a:rPr lang="en-US" dirty="0"/>
              <a:t>Click to edit Master title style</a:t>
            </a:r>
          </a:p>
        </p:txBody>
      </p:sp>
      <p:sp>
        <p:nvSpPr>
          <p:cNvPr id="3" name="Content Placeholder 2"/>
          <p:cNvSpPr>
            <a:spLocks noGrp="1"/>
          </p:cNvSpPr>
          <p:nvPr>
            <p:ph idx="1"/>
          </p:nvPr>
        </p:nvSpPr>
        <p:spPr>
          <a:xfrm>
            <a:off x="457200" y="1143000"/>
            <a:ext cx="8229600" cy="51816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p:txBody>
          <a:bodyPr/>
          <a:lstStyle/>
          <a:p>
            <a:pPr>
              <a:defRPr/>
            </a:pPr>
            <a:fld id="{62D55431-2533-4478-B043-1579F94B4F29}" type="slidenum">
              <a:rPr lang="en-US" smtClean="0"/>
              <a:pPr>
                <a:defRPr/>
              </a:pPr>
              <a:t>‹#›</a:t>
            </a:fld>
            <a:endParaRPr lang="en-US"/>
          </a:p>
        </p:txBody>
      </p:sp>
    </p:spTree>
    <p:extLst>
      <p:ext uri="{BB962C8B-B14F-4D97-AF65-F5344CB8AC3E}">
        <p14:creationId xmlns:p14="http://schemas.microsoft.com/office/powerpoint/2010/main" val="1186367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206A347-5E82-4995-9CA8-9EC33F8D6B89}" type="slidenum">
              <a:rPr lang="en-US" smtClean="0"/>
              <a:pPr>
                <a:defRPr/>
              </a:pPr>
              <a:t>‹#›</a:t>
            </a:fld>
            <a:endParaRPr lang="en-US"/>
          </a:p>
        </p:txBody>
      </p:sp>
    </p:spTree>
    <p:extLst>
      <p:ext uri="{BB962C8B-B14F-4D97-AF65-F5344CB8AC3E}">
        <p14:creationId xmlns:p14="http://schemas.microsoft.com/office/powerpoint/2010/main" val="2510895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4C3C4B39-6344-4D56-880A-EBFC98C68ABF}" type="slidenum">
              <a:rPr lang="en-US" smtClean="0"/>
              <a:pPr>
                <a:defRPr/>
              </a:pPr>
              <a:t>‹#›</a:t>
            </a:fld>
            <a:endParaRPr lang="en-US"/>
          </a:p>
        </p:txBody>
      </p:sp>
    </p:spTree>
    <p:extLst>
      <p:ext uri="{BB962C8B-B14F-4D97-AF65-F5344CB8AC3E}">
        <p14:creationId xmlns:p14="http://schemas.microsoft.com/office/powerpoint/2010/main" val="3340828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BA8A4FC4-4513-4F19-8C13-D55408676E4B}" type="slidenum">
              <a:rPr lang="en-US" smtClean="0"/>
              <a:pPr>
                <a:defRPr/>
              </a:pPr>
              <a:t>‹#›</a:t>
            </a:fld>
            <a:endParaRPr lang="en-US"/>
          </a:p>
        </p:txBody>
      </p:sp>
    </p:spTree>
    <p:extLst>
      <p:ext uri="{BB962C8B-B14F-4D97-AF65-F5344CB8AC3E}">
        <p14:creationId xmlns:p14="http://schemas.microsoft.com/office/powerpoint/2010/main" val="2779833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7B87AF88-A975-408D-9AE7-37B45629B046}" type="slidenum">
              <a:rPr lang="en-US" smtClean="0"/>
              <a:pPr>
                <a:defRPr/>
              </a:pPr>
              <a:t>‹#›</a:t>
            </a:fld>
            <a:endParaRPr lang="en-US"/>
          </a:p>
        </p:txBody>
      </p:sp>
    </p:spTree>
    <p:extLst>
      <p:ext uri="{BB962C8B-B14F-4D97-AF65-F5344CB8AC3E}">
        <p14:creationId xmlns:p14="http://schemas.microsoft.com/office/powerpoint/2010/main" val="552702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F56BF392-6E07-4B15-882A-C6891F10E11B}" type="slidenum">
              <a:rPr lang="en-US" smtClean="0"/>
              <a:pPr>
                <a:defRPr/>
              </a:pPr>
              <a:t>‹#›</a:t>
            </a:fld>
            <a:endParaRPr lang="en-US"/>
          </a:p>
        </p:txBody>
      </p:sp>
    </p:spTree>
    <p:extLst>
      <p:ext uri="{BB962C8B-B14F-4D97-AF65-F5344CB8AC3E}">
        <p14:creationId xmlns:p14="http://schemas.microsoft.com/office/powerpoint/2010/main" val="3720717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C8A5DE39-88E6-4BCE-A2F8-2B7585014A12}" type="slidenum">
              <a:rPr lang="en-US" smtClean="0"/>
              <a:pPr>
                <a:defRPr/>
              </a:pPr>
              <a:t>‹#›</a:t>
            </a:fld>
            <a:endParaRPr lang="en-US"/>
          </a:p>
        </p:txBody>
      </p:sp>
    </p:spTree>
    <p:extLst>
      <p:ext uri="{BB962C8B-B14F-4D97-AF65-F5344CB8AC3E}">
        <p14:creationId xmlns:p14="http://schemas.microsoft.com/office/powerpoint/2010/main" val="3946403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077FC10-997D-45CB-8A0D-02AE0DDCEDE1}" type="slidenum">
              <a:rPr lang="en-US" smtClean="0"/>
              <a:pPr>
                <a:defRPr/>
              </a:pPr>
              <a:t>‹#›</a:t>
            </a:fld>
            <a:endParaRPr lang="en-US"/>
          </a:p>
        </p:txBody>
      </p:sp>
    </p:spTree>
    <p:extLst>
      <p:ext uri="{BB962C8B-B14F-4D97-AF65-F5344CB8AC3E}">
        <p14:creationId xmlns:p14="http://schemas.microsoft.com/office/powerpoint/2010/main" val="4144976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100B60C-0DD7-42A9-9CD1-9333332C8B5D}" type="slidenum">
              <a:rPr lang="en-US" smtClean="0"/>
              <a:pPr>
                <a:defRPr/>
              </a:pPr>
              <a:t>‹#›</a:t>
            </a:fld>
            <a:endParaRPr lang="en-US"/>
          </a:p>
        </p:txBody>
      </p:sp>
    </p:spTree>
    <p:extLst>
      <p:ext uri="{BB962C8B-B14F-4D97-AF65-F5344CB8AC3E}">
        <p14:creationId xmlns:p14="http://schemas.microsoft.com/office/powerpoint/2010/main" val="1696060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CEAF941-22B4-4709-9DD4-87430152B636}" type="slidenum">
              <a:rPr lang="en-US" smtClean="0"/>
              <a:pPr>
                <a:defRPr/>
              </a:pPr>
              <a:t>‹#›</a:t>
            </a:fld>
            <a:endParaRPr lang="en-US"/>
          </a:p>
        </p:txBody>
      </p:sp>
    </p:spTree>
    <p:extLst>
      <p:ext uri="{BB962C8B-B14F-4D97-AF65-F5344CB8AC3E}">
        <p14:creationId xmlns:p14="http://schemas.microsoft.com/office/powerpoint/2010/main" val="34495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13342" y="159032"/>
            <a:ext cx="7673457" cy="707886"/>
          </a:xfrm>
          <a:prstGeom prst="rect">
            <a:avLst/>
          </a:prstGeom>
        </p:spPr>
        <p:txBody>
          <a:bodyPr vert="horz" wrap="square" lIns="91440" tIns="45720" rIns="91440" bIns="45720" rtlCol="0" anchor="ctr">
            <a:spAutoFit/>
          </a:bodyPr>
          <a:lstStyle/>
          <a:p>
            <a:r>
              <a:rPr lang="en-US" dirty="0"/>
              <a:t>Click to edit Master title style</a:t>
            </a:r>
          </a:p>
        </p:txBody>
      </p:sp>
      <p:sp>
        <p:nvSpPr>
          <p:cNvPr id="3" name="Text Placeholder 2"/>
          <p:cNvSpPr>
            <a:spLocks noGrp="1"/>
          </p:cNvSpPr>
          <p:nvPr>
            <p:ph type="body" idx="1"/>
          </p:nvPr>
        </p:nvSpPr>
        <p:spPr>
          <a:xfrm>
            <a:off x="457200" y="1143000"/>
            <a:ext cx="8229600" cy="52578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4"/>
          </p:nvPr>
        </p:nvSpPr>
        <p:spPr>
          <a:xfrm>
            <a:off x="8610600" y="6553200"/>
            <a:ext cx="457200" cy="244475"/>
          </a:xfrm>
          <a:prstGeom prst="rect">
            <a:avLst/>
          </a:prstGeom>
        </p:spPr>
        <p:txBody>
          <a:bodyPr vert="horz" lIns="91440" tIns="45720" rIns="91440" bIns="45720" rtlCol="0" anchor="ctr">
            <a:spAutoFit/>
          </a:bodyPr>
          <a:lstStyle>
            <a:lvl1pPr algn="r">
              <a:defRPr sz="1000" i="0">
                <a:solidFill>
                  <a:schemeClr val="tx1">
                    <a:tint val="75000"/>
                  </a:schemeClr>
                </a:solidFill>
              </a:defRPr>
            </a:lvl1pPr>
          </a:lstStyle>
          <a:p>
            <a:pPr>
              <a:defRPr/>
            </a:pPr>
            <a:fld id="{7BB7378E-B11D-475B-8176-FBB0D9A1BBA7}" type="slidenum">
              <a:rPr lang="en-US" smtClean="0"/>
              <a:pPr>
                <a:defRPr/>
              </a:pPr>
              <a:t>‹#›</a:t>
            </a:fld>
            <a:endParaRPr lang="en-US"/>
          </a:p>
        </p:txBody>
      </p:sp>
      <p:cxnSp>
        <p:nvCxnSpPr>
          <p:cNvPr id="8" name="Straight Connector 7"/>
          <p:cNvCxnSpPr/>
          <p:nvPr userDrawn="1"/>
        </p:nvCxnSpPr>
        <p:spPr>
          <a:xfrm>
            <a:off x="838200" y="1021535"/>
            <a:ext cx="8229600" cy="0"/>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76200" y="44404"/>
            <a:ext cx="937143" cy="937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0802101"/>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hf hdr="0" ftr="0" dt="0"/>
  <p:txStyles>
    <p:titleStyle>
      <a:lvl1pPr algn="ctr" defTabSz="914400" rtl="0" eaLnBrk="1" latinLnBrk="0" hangingPunct="1">
        <a:spcBef>
          <a:spcPct val="0"/>
        </a:spcBef>
        <a:buNone/>
        <a:defRPr sz="4000" kern="1200">
          <a:solidFill>
            <a:schemeClr val="tx2">
              <a:lumMod val="75000"/>
            </a:schemeClr>
          </a:solidFill>
          <a:latin typeface="+mj-lt"/>
          <a:ea typeface="+mj-ea"/>
          <a:cs typeface="+mj-cs"/>
        </a:defRPr>
      </a:lvl1pPr>
    </p:titleStyle>
    <p:bodyStyle>
      <a:lvl1pPr marL="342900" indent="-342900" algn="l" defTabSz="914400" rtl="0" eaLnBrk="1" latinLnBrk="0" hangingPunct="1">
        <a:spcBef>
          <a:spcPct val="20000"/>
        </a:spcBef>
        <a:buFont typeface="Arial" panose="020B0604020202090204" pitchFamily="34" charset="0"/>
        <a:buChar char="•"/>
        <a:defRPr sz="2800" kern="1200">
          <a:solidFill>
            <a:schemeClr val="tx2">
              <a:lumMod val="75000"/>
            </a:schemeClr>
          </a:solidFill>
          <a:latin typeface="+mn-lt"/>
          <a:ea typeface="+mn-ea"/>
          <a:cs typeface="+mn-cs"/>
        </a:defRPr>
      </a:lvl1pPr>
      <a:lvl2pPr marL="742950" indent="-285750" algn="l" defTabSz="914400" rtl="0" eaLnBrk="1" latinLnBrk="0" hangingPunct="1">
        <a:spcBef>
          <a:spcPct val="20000"/>
        </a:spcBef>
        <a:buFont typeface="Arial" panose="020B0604020202090204" pitchFamily="34" charset="0"/>
        <a:buChar char="–"/>
        <a:defRPr sz="2400" kern="1200">
          <a:solidFill>
            <a:schemeClr val="tx2">
              <a:lumMod val="75000"/>
            </a:schemeClr>
          </a:solidFill>
          <a:latin typeface="+mn-lt"/>
          <a:ea typeface="+mn-ea"/>
          <a:cs typeface="+mn-cs"/>
        </a:defRPr>
      </a:lvl2pPr>
      <a:lvl3pPr marL="1143000" indent="-228600" algn="l" defTabSz="914400" rtl="0" eaLnBrk="1" latinLnBrk="0" hangingPunct="1">
        <a:spcBef>
          <a:spcPct val="20000"/>
        </a:spcBef>
        <a:buFont typeface="Arial" panose="020B0604020202090204" pitchFamily="34" charset="0"/>
        <a:buChar char="•"/>
        <a:defRPr sz="2000" kern="1200">
          <a:solidFill>
            <a:schemeClr val="tx2">
              <a:lumMod val="75000"/>
            </a:schemeClr>
          </a:solidFill>
          <a:latin typeface="+mn-lt"/>
          <a:ea typeface="+mn-ea"/>
          <a:cs typeface="+mn-cs"/>
        </a:defRPr>
      </a:lvl3pPr>
      <a:lvl4pPr marL="1600200" indent="-228600" algn="l" defTabSz="914400" rtl="0" eaLnBrk="1" latinLnBrk="0" hangingPunct="1">
        <a:spcBef>
          <a:spcPct val="20000"/>
        </a:spcBef>
        <a:buFont typeface="Arial" panose="020B0604020202090204" pitchFamily="34" charset="0"/>
        <a:buChar char="–"/>
        <a:defRPr sz="1800" kern="1200">
          <a:solidFill>
            <a:schemeClr val="tx2">
              <a:lumMod val="75000"/>
            </a:schemeClr>
          </a:solidFill>
          <a:latin typeface="+mn-lt"/>
          <a:ea typeface="+mn-ea"/>
          <a:cs typeface="+mn-cs"/>
        </a:defRPr>
      </a:lvl4pPr>
      <a:lvl5pPr marL="2057400" indent="-228600" algn="l" defTabSz="914400" rtl="0" eaLnBrk="1" latinLnBrk="0" hangingPunct="1">
        <a:spcBef>
          <a:spcPct val="20000"/>
        </a:spcBef>
        <a:buFont typeface="Arial" panose="020B0604020202090204" pitchFamily="34" charset="0"/>
        <a:buChar char="»"/>
        <a:defRPr sz="1800" kern="1200">
          <a:solidFill>
            <a:schemeClr val="tx2">
              <a:lumMod val="75000"/>
            </a:schemeClr>
          </a:solidFill>
          <a:latin typeface="+mn-lt"/>
          <a:ea typeface="+mn-ea"/>
          <a:cs typeface="+mn-cs"/>
        </a:defRPr>
      </a:lvl5pPr>
      <a:lvl6pPr marL="25146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mynvsl.com/documents?folder_id=25835"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mynvsl.com/documents?folder_id=24963"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mailto:jenguernsey@gmail.com"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mailto:NVSLTechnology@gmail.com"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mynvsl.com/documents?folder_id=26900" TargetMode="External"/><Relationship Id="rId2" Type="http://schemas.openxmlformats.org/officeDocument/2006/relationships/hyperlink" Target="mailto:NVSLTechnology@gmail.co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www.mynvsl.com/" TargetMode="External"/><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hyperlink" Target="https://www.mynvsl.com/documents?folder_id=28708" TargetMode="External"/><Relationship Id="rId2" Type="http://schemas.openxmlformats.org/officeDocument/2006/relationships/hyperlink" Target="https://www.mynvsl.com/documents?folder_id=26901" TargetMode="Externa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9.png"/></Relationships>
</file>

<file path=ppt/slides/_rels/slide4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2.xml"/><Relationship Id="rId1" Type="http://schemas.openxmlformats.org/officeDocument/2006/relationships/slideLayout" Target="../slideLayouts/slideLayout6.xml"/><Relationship Id="rId4" Type="http://schemas.openxmlformats.org/officeDocument/2006/relationships/image" Target="../media/image51.pn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7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5.xml"/><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mynvsl.com/documents?folder_id=26900"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 Box 4"/>
          <p:cNvSpPr txBox="1">
            <a:spLocks noChangeArrowheads="1"/>
          </p:cNvSpPr>
          <p:nvPr/>
        </p:nvSpPr>
        <p:spPr bwMode="auto">
          <a:xfrm>
            <a:off x="381000" y="3815899"/>
            <a:ext cx="8458200" cy="1461939"/>
          </a:xfrm>
          <a:prstGeom prst="rect">
            <a:avLst/>
          </a:prstGeom>
          <a:noFill/>
          <a:ln w="9525">
            <a:noFill/>
            <a:miter lim="800000"/>
            <a:headEnd/>
            <a:tailEnd/>
          </a:ln>
        </p:spPr>
        <p:txBody>
          <a:bodyPr wrap="square" anchor="t">
            <a:spAutoFit/>
          </a:bodyPr>
          <a:lstStyle/>
          <a:p>
            <a:pPr algn="ctr" defTabSz="1544638">
              <a:spcBef>
                <a:spcPct val="15000"/>
              </a:spcBef>
              <a:tabLst>
                <a:tab pos="2286000" algn="l"/>
                <a:tab pos="5262563" algn="l"/>
              </a:tabLst>
            </a:pPr>
            <a:r>
              <a:rPr lang="en-US" sz="2000" i="0">
                <a:solidFill>
                  <a:schemeClr val="tx2">
                    <a:lumMod val="75000"/>
                  </a:schemeClr>
                </a:solidFill>
                <a:latin typeface="Arial" charset="0"/>
              </a:rPr>
              <a:t>2024 </a:t>
            </a:r>
            <a:r>
              <a:rPr lang="en-US" sz="2000" i="0" dirty="0">
                <a:solidFill>
                  <a:schemeClr val="tx2">
                    <a:lumMod val="75000"/>
                  </a:schemeClr>
                </a:solidFill>
                <a:latin typeface="Arial" charset="0"/>
              </a:rPr>
              <a:t>Technology Committee</a:t>
            </a:r>
          </a:p>
          <a:p>
            <a:pPr algn="ctr" defTabSz="1544638">
              <a:spcBef>
                <a:spcPct val="15000"/>
              </a:spcBef>
              <a:tabLst>
                <a:tab pos="2286000" algn="l"/>
                <a:tab pos="5262563" algn="l"/>
              </a:tabLst>
            </a:pPr>
            <a:r>
              <a:rPr lang="en-US" sz="2000" i="0">
                <a:solidFill>
                  <a:schemeClr val="tx2">
                    <a:lumMod val="75000"/>
                  </a:schemeClr>
                </a:solidFill>
                <a:latin typeface="Arial" charset="0"/>
              </a:rPr>
              <a:t>NVSLTechnology@gmail.com</a:t>
            </a:r>
            <a:endParaRPr lang="en-US" sz="2000" i="0" dirty="0">
              <a:solidFill>
                <a:schemeClr val="tx2">
                  <a:lumMod val="75000"/>
                </a:schemeClr>
              </a:solidFill>
              <a:latin typeface="Arial" charset="0"/>
            </a:endParaRPr>
          </a:p>
          <a:p>
            <a:pPr defTabSz="1544638">
              <a:spcBef>
                <a:spcPct val="15000"/>
              </a:spcBef>
              <a:tabLst>
                <a:tab pos="4119563" algn="ctr"/>
                <a:tab pos="5948363" algn="l"/>
                <a:tab pos="8740775" algn="r"/>
              </a:tabLst>
            </a:pPr>
            <a:r>
              <a:rPr lang="en-US" sz="2000" i="0">
                <a:solidFill>
                  <a:schemeClr val="tx2">
                    <a:lumMod val="75000"/>
                  </a:schemeClr>
                </a:solidFill>
                <a:latin typeface="Arial" charset="0"/>
              </a:rPr>
              <a:t>Michelle Hale	Bryan Harris	Nancy Jessen</a:t>
            </a:r>
          </a:p>
          <a:p>
            <a:pPr defTabSz="1544638">
              <a:spcBef>
                <a:spcPct val="15000"/>
              </a:spcBef>
              <a:tabLst>
                <a:tab pos="4119563" algn="ctr"/>
                <a:tab pos="5948363" algn="l"/>
                <a:tab pos="8740775" algn="r"/>
              </a:tabLst>
            </a:pPr>
            <a:r>
              <a:rPr lang="en-US" sz="2000" i="0">
                <a:solidFill>
                  <a:schemeClr val="tx2">
                    <a:lumMod val="75000"/>
                  </a:schemeClr>
                </a:solidFill>
                <a:latin typeface="Arial" charset="0"/>
              </a:rPr>
              <a:t>Sue Murphy	Stephanie Curb	Brian Pawlowicz	</a:t>
            </a:r>
            <a:endParaRPr lang="en-US" sz="2000" i="0" dirty="0">
              <a:solidFill>
                <a:schemeClr val="tx2">
                  <a:lumMod val="75000"/>
                </a:schemeClr>
              </a:solidFill>
              <a:latin typeface="Arial" charset="0"/>
            </a:endParaRPr>
          </a:p>
        </p:txBody>
      </p:sp>
      <p:sp>
        <p:nvSpPr>
          <p:cNvPr id="2" name="Title 1"/>
          <p:cNvSpPr>
            <a:spLocks noGrp="1"/>
          </p:cNvSpPr>
          <p:nvPr>
            <p:ph type="ctrTitle"/>
          </p:nvPr>
        </p:nvSpPr>
        <p:spPr>
          <a:xfrm>
            <a:off x="685800" y="987693"/>
            <a:ext cx="7772400" cy="1323439"/>
          </a:xfrm>
        </p:spPr>
        <p:txBody>
          <a:bodyPr/>
          <a:lstStyle/>
          <a:p>
            <a:r>
              <a:rPr lang="en-US" dirty="0"/>
              <a:t>HY-TEK Software Overview</a:t>
            </a:r>
            <a:br>
              <a:rPr lang="en-US" dirty="0"/>
            </a:br>
            <a:r>
              <a:rPr lang="en-US" dirty="0"/>
              <a:t>Introduction to NVSL Technology</a:t>
            </a:r>
          </a:p>
        </p:txBody>
      </p:sp>
      <p:sp>
        <p:nvSpPr>
          <p:cNvPr id="12" name="Subtitle 11"/>
          <p:cNvSpPr>
            <a:spLocks noGrp="1"/>
          </p:cNvSpPr>
          <p:nvPr>
            <p:ph type="subTitle" idx="1"/>
          </p:nvPr>
        </p:nvSpPr>
        <p:spPr>
          <a:xfrm>
            <a:off x="1371600" y="2362200"/>
            <a:ext cx="6400800" cy="1066800"/>
          </a:xfrm>
        </p:spPr>
        <p:txBody>
          <a:bodyPr>
            <a:normAutofit fontScale="77500" lnSpcReduction="20000"/>
          </a:bodyPr>
          <a:lstStyle/>
          <a:p>
            <a:r>
              <a:rPr lang="en-US"/>
              <a:t>2024</a:t>
            </a:r>
            <a:endParaRPr lang="en-US" dirty="0"/>
          </a:p>
          <a:p>
            <a:r>
              <a:rPr lang="en-US" dirty="0">
                <a:solidFill>
                  <a:schemeClr val="tx2">
                    <a:lumMod val="75000"/>
                  </a:schemeClr>
                </a:solidFill>
              </a:rPr>
              <a:t>Presenter: Jen Guernsey</a:t>
            </a:r>
          </a:p>
          <a:p>
            <a:r>
              <a:rPr lang="en-US" dirty="0">
                <a:solidFill>
                  <a:schemeClr val="tx2">
                    <a:lumMod val="75000"/>
                  </a:schemeClr>
                </a:solidFill>
              </a:rPr>
              <a:t>jenguernsey@gmail.com</a:t>
            </a:r>
          </a:p>
        </p:txBody>
      </p:sp>
      <p:sp>
        <p:nvSpPr>
          <p:cNvPr id="16388" name="Slide Number Placeholder 1"/>
          <p:cNvSpPr>
            <a:spLocks noGrp="1"/>
          </p:cNvSpPr>
          <p:nvPr>
            <p:ph type="sldNum" sz="quarter" idx="12"/>
          </p:nvPr>
        </p:nvSpPr>
        <p:spPr/>
        <p:txBody>
          <a:bodyPr/>
          <a:lstStyle/>
          <a:p>
            <a:fld id="{FEF2CE79-E8BF-441B-B399-F85B04A6E850}" type="slidenum">
              <a:rPr lang="en-US" smtClean="0"/>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Outline</a:t>
            </a:r>
            <a:endParaRPr lang="en-US" dirty="0"/>
          </a:p>
        </p:txBody>
      </p:sp>
      <p:sp>
        <p:nvSpPr>
          <p:cNvPr id="3" name="Content Placeholder 2"/>
          <p:cNvSpPr>
            <a:spLocks noGrp="1"/>
          </p:cNvSpPr>
          <p:nvPr>
            <p:ph idx="1"/>
          </p:nvPr>
        </p:nvSpPr>
        <p:spPr/>
        <p:txBody>
          <a:bodyPr/>
          <a:lstStyle/>
          <a:p>
            <a:r>
              <a:rPr lang="en-US" dirty="0"/>
              <a:t>Introduction</a:t>
            </a:r>
          </a:p>
          <a:p>
            <a:r>
              <a:rPr lang="en-US" dirty="0"/>
              <a:t>Resources</a:t>
            </a:r>
          </a:p>
          <a:p>
            <a:r>
              <a:rPr lang="en-US" dirty="0"/>
              <a:t>Software overview</a:t>
            </a:r>
          </a:p>
          <a:p>
            <a:r>
              <a:rPr lang="en-US" dirty="0"/>
              <a:t>Getting started</a:t>
            </a:r>
          </a:p>
          <a:p>
            <a:r>
              <a:rPr lang="en-US" dirty="0"/>
              <a:t>Process overview</a:t>
            </a:r>
          </a:p>
          <a:p>
            <a:r>
              <a:rPr lang="en-US" dirty="0"/>
              <a:t>Tips &amp; tricks</a:t>
            </a:r>
          </a:p>
          <a:p>
            <a:endParaRPr lang="en-US" dirty="0"/>
          </a:p>
        </p:txBody>
      </p:sp>
      <p:sp>
        <p:nvSpPr>
          <p:cNvPr id="20483" name="Slide Number Placeholder 3"/>
          <p:cNvSpPr>
            <a:spLocks noGrp="1"/>
          </p:cNvSpPr>
          <p:nvPr>
            <p:ph type="sldNum" sz="quarter" idx="12"/>
          </p:nvPr>
        </p:nvSpPr>
        <p:spPr/>
        <p:txBody>
          <a:bodyPr/>
          <a:lstStyle/>
          <a:p>
            <a:fld id="{22311F66-D740-431C-B8CD-839E4139D535}" type="slidenum">
              <a:rPr lang="en-US" smtClean="0"/>
              <a:pPr/>
              <a:t>2</a:t>
            </a:fld>
            <a:endParaRPr lang="en-US"/>
          </a:p>
        </p:txBody>
      </p:sp>
      <p:sp>
        <p:nvSpPr>
          <p:cNvPr id="5" name="Right Arrow 4"/>
          <p:cNvSpPr/>
          <p:nvPr/>
        </p:nvSpPr>
        <p:spPr bwMode="auto">
          <a:xfrm>
            <a:off x="371061" y="1219200"/>
            <a:ext cx="457200" cy="381000"/>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Outline</a:t>
            </a:r>
            <a:endParaRPr lang="en-US" dirty="0"/>
          </a:p>
        </p:txBody>
      </p:sp>
      <p:sp>
        <p:nvSpPr>
          <p:cNvPr id="3" name="Content Placeholder 2"/>
          <p:cNvSpPr>
            <a:spLocks noGrp="1"/>
          </p:cNvSpPr>
          <p:nvPr>
            <p:ph idx="1"/>
          </p:nvPr>
        </p:nvSpPr>
        <p:spPr/>
        <p:txBody>
          <a:bodyPr/>
          <a:lstStyle/>
          <a:p>
            <a:r>
              <a:rPr lang="en-US" dirty="0"/>
              <a:t>Introduction</a:t>
            </a:r>
          </a:p>
          <a:p>
            <a:r>
              <a:rPr lang="en-US" dirty="0"/>
              <a:t>Resources</a:t>
            </a:r>
          </a:p>
          <a:p>
            <a:r>
              <a:rPr lang="en-US" dirty="0"/>
              <a:t>Software overview</a:t>
            </a:r>
          </a:p>
          <a:p>
            <a:r>
              <a:rPr lang="en-US" dirty="0"/>
              <a:t>Getting started</a:t>
            </a:r>
          </a:p>
          <a:p>
            <a:r>
              <a:rPr lang="en-US" dirty="0"/>
              <a:t>Process overview</a:t>
            </a:r>
          </a:p>
          <a:p>
            <a:r>
              <a:rPr lang="en-US" dirty="0"/>
              <a:t>Tips &amp; tricks</a:t>
            </a:r>
          </a:p>
          <a:p>
            <a:endParaRPr lang="en-US" dirty="0"/>
          </a:p>
        </p:txBody>
      </p:sp>
      <p:sp>
        <p:nvSpPr>
          <p:cNvPr id="20483" name="Slide Number Placeholder 3"/>
          <p:cNvSpPr>
            <a:spLocks noGrp="1"/>
          </p:cNvSpPr>
          <p:nvPr>
            <p:ph type="sldNum" sz="quarter" idx="12"/>
          </p:nvPr>
        </p:nvSpPr>
        <p:spPr/>
        <p:txBody>
          <a:bodyPr/>
          <a:lstStyle/>
          <a:p>
            <a:fld id="{22311F66-D740-431C-B8CD-839E4139D535}" type="slidenum">
              <a:rPr lang="en-US" smtClean="0"/>
              <a:pPr/>
              <a:t>3</a:t>
            </a:fld>
            <a:endParaRPr lang="en-US"/>
          </a:p>
        </p:txBody>
      </p:sp>
      <p:sp>
        <p:nvSpPr>
          <p:cNvPr id="5" name="Right Arrow 4"/>
          <p:cNvSpPr/>
          <p:nvPr/>
        </p:nvSpPr>
        <p:spPr bwMode="auto">
          <a:xfrm>
            <a:off x="381000" y="1752600"/>
            <a:ext cx="457200" cy="381000"/>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Tree>
    <p:extLst>
      <p:ext uri="{BB962C8B-B14F-4D97-AF65-F5344CB8AC3E}">
        <p14:creationId xmlns:p14="http://schemas.microsoft.com/office/powerpoint/2010/main" val="1226269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Navigating the NVSL Website</a:t>
            </a:r>
          </a:p>
        </p:txBody>
      </p:sp>
      <p:sp>
        <p:nvSpPr>
          <p:cNvPr id="3" name="Content Placeholder 2"/>
          <p:cNvSpPr>
            <a:spLocks noGrp="1"/>
          </p:cNvSpPr>
          <p:nvPr>
            <p:ph idx="1"/>
          </p:nvPr>
        </p:nvSpPr>
        <p:spPr/>
        <p:txBody>
          <a:bodyPr>
            <a:normAutofit/>
          </a:bodyPr>
          <a:lstStyle/>
          <a:p>
            <a:r>
              <a:rPr lang="en-US" dirty="0"/>
              <a:t>NVSL website: http://mynvsl.com</a:t>
            </a:r>
          </a:p>
          <a:p>
            <a:r>
              <a:rPr lang="en-US" dirty="0"/>
              <a:t>The website provides </a:t>
            </a:r>
          </a:p>
          <a:p>
            <a:pPr lvl="1"/>
            <a:r>
              <a:rPr lang="en-US" dirty="0"/>
              <a:t>Basic league information</a:t>
            </a:r>
          </a:p>
          <a:p>
            <a:pPr lvl="2"/>
            <a:r>
              <a:rPr lang="en-US" dirty="0"/>
              <a:t>Points of contact, calendar, schedules, records and announcements</a:t>
            </a:r>
          </a:p>
          <a:p>
            <a:pPr lvl="1"/>
            <a:r>
              <a:rPr lang="en-US" dirty="0"/>
              <a:t>Meet results</a:t>
            </a:r>
          </a:p>
          <a:p>
            <a:pPr lvl="2"/>
            <a:r>
              <a:rPr lang="en-US" dirty="0"/>
              <a:t>Scores, times, searchable leaders function, meet results files (team reps) and standings</a:t>
            </a:r>
          </a:p>
          <a:p>
            <a:pPr lvl="1"/>
            <a:r>
              <a:rPr lang="en-US" dirty="0"/>
              <a:t>Important resources</a:t>
            </a:r>
          </a:p>
          <a:p>
            <a:pPr lvl="2"/>
            <a:r>
              <a:rPr lang="en-US" dirty="0"/>
              <a:t>Meet template files, meet event files, procedures, training materials, clinic handouts and bylaws</a:t>
            </a:r>
          </a:p>
          <a:p>
            <a:pPr lvl="1"/>
            <a:r>
              <a:rPr lang="en-US" dirty="0"/>
              <a:t>Team pages</a:t>
            </a:r>
          </a:p>
          <a:p>
            <a:pPr lvl="2"/>
            <a:r>
              <a:rPr lang="en-US" dirty="0"/>
              <a:t>Announcements, calendar, documents and records</a:t>
            </a:r>
          </a:p>
        </p:txBody>
      </p:sp>
      <p:sp>
        <p:nvSpPr>
          <p:cNvPr id="4" name="Slide Number Placeholder 3"/>
          <p:cNvSpPr>
            <a:spLocks noGrp="1"/>
          </p:cNvSpPr>
          <p:nvPr>
            <p:ph type="sldNum" sz="quarter" idx="12"/>
          </p:nvPr>
        </p:nvSpPr>
        <p:spPr/>
        <p:txBody>
          <a:bodyPr/>
          <a:lstStyle/>
          <a:p>
            <a:pPr>
              <a:defRPr/>
            </a:pPr>
            <a:fld id="{62D55431-2533-4478-B043-1579F94B4F29}" type="slidenum">
              <a:rPr lang="en-US" smtClean="0"/>
              <a:pPr>
                <a:defRPr/>
              </a:pPr>
              <a:t>4</a:t>
            </a:fld>
            <a:endParaRPr lang="en-US"/>
          </a:p>
        </p:txBody>
      </p:sp>
    </p:spTree>
    <p:extLst>
      <p:ext uri="{BB962C8B-B14F-4D97-AF65-F5344CB8AC3E}">
        <p14:creationId xmlns:p14="http://schemas.microsoft.com/office/powerpoint/2010/main" val="3616742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9A8B5-1BA8-64B6-C7CD-BD35FD40DC94}"/>
              </a:ext>
            </a:extLst>
          </p:cNvPr>
          <p:cNvSpPr>
            <a:spLocks noGrp="1"/>
          </p:cNvSpPr>
          <p:nvPr>
            <p:ph type="title"/>
          </p:nvPr>
        </p:nvSpPr>
        <p:spPr/>
        <p:txBody>
          <a:bodyPr/>
          <a:lstStyle/>
          <a:p>
            <a:r>
              <a:rPr lang="en-US" dirty="0"/>
              <a:t>Navigating the NVSL website</a:t>
            </a:r>
          </a:p>
        </p:txBody>
      </p:sp>
      <p:sp>
        <p:nvSpPr>
          <p:cNvPr id="3" name="Slide Number Placeholder 2">
            <a:extLst>
              <a:ext uri="{FF2B5EF4-FFF2-40B4-BE49-F238E27FC236}">
                <a16:creationId xmlns:a16="http://schemas.microsoft.com/office/drawing/2014/main" id="{DADF555D-8BBF-F46E-F809-40461FF057AE}"/>
              </a:ext>
            </a:extLst>
          </p:cNvPr>
          <p:cNvSpPr>
            <a:spLocks noGrp="1"/>
          </p:cNvSpPr>
          <p:nvPr>
            <p:ph type="sldNum" sz="quarter" idx="12"/>
          </p:nvPr>
        </p:nvSpPr>
        <p:spPr/>
        <p:txBody>
          <a:bodyPr/>
          <a:lstStyle/>
          <a:p>
            <a:pPr>
              <a:defRPr/>
            </a:pPr>
            <a:fld id="{7B87AF88-A975-408D-9AE7-37B45629B046}" type="slidenum">
              <a:rPr lang="en-US" smtClean="0"/>
              <a:pPr>
                <a:defRPr/>
              </a:pPr>
              <a:t>5</a:t>
            </a:fld>
            <a:endParaRPr lang="en-US"/>
          </a:p>
        </p:txBody>
      </p:sp>
      <p:pic>
        <p:nvPicPr>
          <p:cNvPr id="5" name="Picture 4">
            <a:extLst>
              <a:ext uri="{FF2B5EF4-FFF2-40B4-BE49-F238E27FC236}">
                <a16:creationId xmlns:a16="http://schemas.microsoft.com/office/drawing/2014/main" id="{285F43A5-94C3-34E3-E1FD-16B921ED0BB0}"/>
              </a:ext>
            </a:extLst>
          </p:cNvPr>
          <p:cNvPicPr>
            <a:picLocks noChangeAspect="1"/>
          </p:cNvPicPr>
          <p:nvPr/>
        </p:nvPicPr>
        <p:blipFill>
          <a:blip r:embed="rId2"/>
          <a:stretch>
            <a:fillRect/>
          </a:stretch>
        </p:blipFill>
        <p:spPr>
          <a:xfrm>
            <a:off x="685800" y="1219200"/>
            <a:ext cx="8035328" cy="5362987"/>
          </a:xfrm>
          <a:prstGeom prst="rect">
            <a:avLst/>
          </a:prstGeom>
        </p:spPr>
      </p:pic>
      <p:cxnSp>
        <p:nvCxnSpPr>
          <p:cNvPr id="7" name="Straight Arrow Connector 6">
            <a:extLst>
              <a:ext uri="{FF2B5EF4-FFF2-40B4-BE49-F238E27FC236}">
                <a16:creationId xmlns:a16="http://schemas.microsoft.com/office/drawing/2014/main" id="{4BD33C53-69DA-F0D8-7D86-A261C90539E8}"/>
              </a:ext>
            </a:extLst>
          </p:cNvPr>
          <p:cNvCxnSpPr/>
          <p:nvPr/>
        </p:nvCxnSpPr>
        <p:spPr>
          <a:xfrm flipH="1">
            <a:off x="3962400" y="5029200"/>
            <a:ext cx="1295400"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6149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6210" name="Rectangle 2"/>
          <p:cNvSpPr>
            <a:spLocks noGrp="1" noRot="1" noChangeArrowheads="1"/>
          </p:cNvSpPr>
          <p:nvPr>
            <p:ph type="title"/>
          </p:nvPr>
        </p:nvSpPr>
        <p:spPr>
          <a:xfrm>
            <a:off x="652463" y="241369"/>
            <a:ext cx="7770812" cy="707886"/>
          </a:xfrm>
        </p:spPr>
        <p:txBody>
          <a:bodyPr/>
          <a:lstStyle/>
          <a:p>
            <a:pPr eaLnBrk="1" hangingPunct="1">
              <a:defRPr/>
            </a:pPr>
            <a:r>
              <a:rPr lang="en-US" dirty="0"/>
              <a:t>Computer Resources</a:t>
            </a:r>
          </a:p>
        </p:txBody>
      </p:sp>
      <p:sp>
        <p:nvSpPr>
          <p:cNvPr id="606211" name="Rectangle 3"/>
          <p:cNvSpPr>
            <a:spLocks noGrp="1" noChangeArrowheads="1"/>
          </p:cNvSpPr>
          <p:nvPr>
            <p:ph idx="1"/>
          </p:nvPr>
        </p:nvSpPr>
        <p:spPr>
          <a:xfrm>
            <a:off x="609600" y="1219200"/>
            <a:ext cx="7772400" cy="5410200"/>
          </a:xfrm>
        </p:spPr>
        <p:txBody>
          <a:bodyPr>
            <a:normAutofit/>
          </a:bodyPr>
          <a:lstStyle/>
          <a:p>
            <a:pPr eaLnBrk="1" hangingPunct="1">
              <a:lnSpc>
                <a:spcPct val="90000"/>
              </a:lnSpc>
              <a:defRPr/>
            </a:pPr>
            <a:r>
              <a:rPr lang="en-US" sz="2600" i="1" dirty="0"/>
              <a:t>Team Manager </a:t>
            </a:r>
            <a:r>
              <a:rPr lang="en-US" sz="2600" dirty="0"/>
              <a:t>and </a:t>
            </a:r>
            <a:r>
              <a:rPr lang="en-US" sz="2600" i="1" dirty="0"/>
              <a:t>Meet Manager </a:t>
            </a:r>
            <a:r>
              <a:rPr lang="en-US" sz="2600" dirty="0"/>
              <a:t>Help files</a:t>
            </a:r>
          </a:p>
          <a:p>
            <a:pPr eaLnBrk="1" hangingPunct="1">
              <a:lnSpc>
                <a:spcPct val="90000"/>
              </a:lnSpc>
              <a:defRPr/>
            </a:pPr>
            <a:r>
              <a:rPr lang="en-US" sz="2600" dirty="0"/>
              <a:t>NVSL Website: http://www.mynvsl.com</a:t>
            </a:r>
          </a:p>
          <a:p>
            <a:pPr lvl="1" eaLnBrk="1" hangingPunct="1">
              <a:lnSpc>
                <a:spcPct val="90000"/>
              </a:lnSpc>
              <a:defRPr/>
            </a:pPr>
            <a:r>
              <a:rPr lang="en-US" sz="2200" dirty="0"/>
              <a:t>Procedures for </a:t>
            </a:r>
            <a:r>
              <a:rPr lang="en-US" sz="2200" b="1" dirty="0"/>
              <a:t>A-Meets, Relay Carnival, Divisionals</a:t>
            </a:r>
          </a:p>
          <a:p>
            <a:pPr lvl="1" eaLnBrk="1" hangingPunct="1">
              <a:lnSpc>
                <a:spcPct val="90000"/>
              </a:lnSpc>
              <a:defRPr/>
            </a:pPr>
            <a:r>
              <a:rPr lang="en-US" sz="2200" dirty="0"/>
              <a:t>Procedures for B-Meets/Time Trials</a:t>
            </a:r>
          </a:p>
          <a:p>
            <a:pPr lvl="1" eaLnBrk="1" hangingPunct="1">
              <a:lnSpc>
                <a:spcPct val="90000"/>
              </a:lnSpc>
              <a:defRPr/>
            </a:pPr>
            <a:r>
              <a:rPr lang="en-US" sz="2200" dirty="0"/>
              <a:t>Operations Manuals for Meet Manager and Team Manager</a:t>
            </a:r>
          </a:p>
          <a:p>
            <a:pPr lvl="1">
              <a:lnSpc>
                <a:spcPct val="90000"/>
              </a:lnSpc>
              <a:defRPr/>
            </a:pPr>
            <a:r>
              <a:rPr lang="en-US" sz="2200" b="1" dirty="0"/>
              <a:t>Meet Events and Meet Backup files for A-Meets</a:t>
            </a:r>
          </a:p>
          <a:p>
            <a:pPr lvl="1" eaLnBrk="1" hangingPunct="1">
              <a:lnSpc>
                <a:spcPct val="90000"/>
              </a:lnSpc>
              <a:defRPr/>
            </a:pPr>
            <a:r>
              <a:rPr lang="en-US" sz="2200" dirty="0"/>
              <a:t>Meet Database templates and Events File templates for B-Meets</a:t>
            </a:r>
          </a:p>
          <a:p>
            <a:pPr lvl="1" eaLnBrk="1" hangingPunct="1">
              <a:lnSpc>
                <a:spcPct val="90000"/>
              </a:lnSpc>
              <a:defRPr/>
            </a:pPr>
            <a:r>
              <a:rPr lang="en-US" sz="2200" dirty="0"/>
              <a:t>MS Word templates for “fill-in-the-blank” Ribbon Backs and Time Cards</a:t>
            </a:r>
          </a:p>
          <a:p>
            <a:pPr lvl="1" eaLnBrk="1" hangingPunct="1">
              <a:lnSpc>
                <a:spcPct val="90000"/>
              </a:lnSpc>
              <a:defRPr/>
            </a:pPr>
            <a:r>
              <a:rPr lang="en-US" sz="2200" b="1" dirty="0"/>
              <a:t>Meet Program Cover Sheet (MS Word template)</a:t>
            </a:r>
          </a:p>
          <a:p>
            <a:pPr>
              <a:lnSpc>
                <a:spcPct val="90000"/>
              </a:lnSpc>
              <a:defRPr/>
            </a:pPr>
            <a:r>
              <a:rPr lang="en-US" sz="2600" dirty="0"/>
              <a:t>Practice exercises/files in </a:t>
            </a:r>
            <a:r>
              <a:rPr lang="en-US" sz="2600" dirty="0">
                <a:hlinkClick r:id="rId3"/>
              </a:rPr>
              <a:t>Hy-Tek (A-Meets)/Training/Practical Training Problem</a:t>
            </a:r>
            <a:endParaRPr lang="en-US" sz="2600" dirty="0"/>
          </a:p>
          <a:p>
            <a:pPr>
              <a:lnSpc>
                <a:spcPct val="90000"/>
              </a:lnSpc>
              <a:defRPr/>
            </a:pPr>
            <a:r>
              <a:rPr lang="en-US" sz="2600" dirty="0"/>
              <a:t>This presentation in </a:t>
            </a:r>
            <a:r>
              <a:rPr lang="en-US" sz="2600" dirty="0">
                <a:hlinkClick r:id="rId4"/>
              </a:rPr>
              <a:t>Hy-Tek (A-Meets)/Training</a:t>
            </a:r>
            <a:endParaRPr lang="en-US" sz="2600" dirty="0"/>
          </a:p>
        </p:txBody>
      </p:sp>
      <p:sp>
        <p:nvSpPr>
          <p:cNvPr id="152579" name="Slide Number Placeholder 1"/>
          <p:cNvSpPr>
            <a:spLocks noGrp="1"/>
          </p:cNvSpPr>
          <p:nvPr>
            <p:ph type="sldNum" sz="quarter" idx="12"/>
          </p:nvPr>
        </p:nvSpPr>
        <p:spPr>
          <a:noFill/>
          <a:ln>
            <a:miter lim="800000"/>
            <a:headEnd/>
            <a:tailEnd/>
          </a:ln>
        </p:spPr>
        <p:txBody>
          <a:bodyPr/>
          <a:lstStyle/>
          <a:p>
            <a:fld id="{E126F0AD-C221-4335-9C61-D44F3F9F2A54}" type="slidenum">
              <a:rPr lang="en-US" smtClean="0">
                <a:cs typeface="Arial" charset="0"/>
              </a:rPr>
              <a:pPr/>
              <a:t>6</a:t>
            </a:fld>
            <a:endParaRPr lang="en-US">
              <a:cs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6210" name="Rectangle 2"/>
          <p:cNvSpPr>
            <a:spLocks noGrp="1" noRot="1" noChangeArrowheads="1"/>
          </p:cNvSpPr>
          <p:nvPr>
            <p:ph type="title"/>
          </p:nvPr>
        </p:nvSpPr>
        <p:spPr>
          <a:xfrm>
            <a:off x="652463" y="241369"/>
            <a:ext cx="7770812" cy="707886"/>
          </a:xfrm>
        </p:spPr>
        <p:txBody>
          <a:bodyPr/>
          <a:lstStyle/>
          <a:p>
            <a:pPr eaLnBrk="1" hangingPunct="1">
              <a:defRPr/>
            </a:pPr>
            <a:r>
              <a:rPr lang="en-US" dirty="0"/>
              <a:t>Human Resources</a:t>
            </a:r>
          </a:p>
        </p:txBody>
      </p:sp>
      <p:sp>
        <p:nvSpPr>
          <p:cNvPr id="606211" name="Rectangle 3"/>
          <p:cNvSpPr>
            <a:spLocks noGrp="1" noChangeArrowheads="1"/>
          </p:cNvSpPr>
          <p:nvPr>
            <p:ph idx="1"/>
          </p:nvPr>
        </p:nvSpPr>
        <p:spPr>
          <a:xfrm>
            <a:off x="533400" y="1219200"/>
            <a:ext cx="5791200" cy="3962400"/>
          </a:xfrm>
        </p:spPr>
        <p:txBody>
          <a:bodyPr>
            <a:normAutofit/>
          </a:bodyPr>
          <a:lstStyle/>
          <a:p>
            <a:pPr eaLnBrk="1" hangingPunct="1">
              <a:lnSpc>
                <a:spcPct val="90000"/>
              </a:lnSpc>
              <a:defRPr/>
            </a:pPr>
            <a:r>
              <a:rPr lang="en-US" sz="2600" dirty="0"/>
              <a:t>Past data person</a:t>
            </a:r>
          </a:p>
          <a:p>
            <a:pPr eaLnBrk="1" hangingPunct="1">
              <a:lnSpc>
                <a:spcPct val="90000"/>
              </a:lnSpc>
              <a:defRPr/>
            </a:pPr>
            <a:r>
              <a:rPr lang="en-US" sz="2600" dirty="0"/>
              <a:t>Opponent’s data person</a:t>
            </a:r>
          </a:p>
          <a:p>
            <a:pPr eaLnBrk="1" hangingPunct="1">
              <a:lnSpc>
                <a:spcPct val="90000"/>
              </a:lnSpc>
              <a:defRPr/>
            </a:pPr>
            <a:r>
              <a:rPr lang="en-US" sz="2600" dirty="0"/>
              <a:t>Division Data Coordinator</a:t>
            </a:r>
          </a:p>
          <a:p>
            <a:pPr eaLnBrk="1" hangingPunct="1">
              <a:lnSpc>
                <a:spcPct val="90000"/>
              </a:lnSpc>
              <a:defRPr/>
            </a:pPr>
            <a:r>
              <a:rPr lang="en-US" sz="2600" dirty="0"/>
              <a:t>Jen Guernsey </a:t>
            </a:r>
            <a:r>
              <a:rPr lang="en-US" sz="2600" dirty="0">
                <a:hlinkClick r:id="rId3"/>
              </a:rPr>
              <a:t>jenguernsey@gmail.com</a:t>
            </a:r>
            <a:endParaRPr lang="en-US" sz="2600" dirty="0"/>
          </a:p>
          <a:p>
            <a:pPr eaLnBrk="1" hangingPunct="1">
              <a:lnSpc>
                <a:spcPct val="90000"/>
              </a:lnSpc>
              <a:defRPr/>
            </a:pPr>
            <a:r>
              <a:rPr lang="en-US" sz="2600" dirty="0"/>
              <a:t>NVSL Technology Committee </a:t>
            </a:r>
            <a:r>
              <a:rPr lang="en-US" sz="2600" dirty="0">
                <a:hlinkClick r:id="rId4"/>
              </a:rPr>
              <a:t>NVSLTechnology@gmail.com</a:t>
            </a:r>
            <a:endParaRPr lang="en-US" sz="2600" dirty="0"/>
          </a:p>
        </p:txBody>
      </p:sp>
      <p:sp>
        <p:nvSpPr>
          <p:cNvPr id="152579" name="Slide Number Placeholder 1"/>
          <p:cNvSpPr>
            <a:spLocks noGrp="1"/>
          </p:cNvSpPr>
          <p:nvPr>
            <p:ph type="sldNum" sz="quarter" idx="12"/>
          </p:nvPr>
        </p:nvSpPr>
        <p:spPr>
          <a:noFill/>
          <a:ln>
            <a:miter lim="800000"/>
            <a:headEnd/>
            <a:tailEnd/>
          </a:ln>
        </p:spPr>
        <p:txBody>
          <a:bodyPr/>
          <a:lstStyle/>
          <a:p>
            <a:fld id="{E126F0AD-C221-4335-9C61-D44F3F9F2A54}" type="slidenum">
              <a:rPr lang="en-US" smtClean="0">
                <a:cs typeface="Arial" charset="0"/>
              </a:rPr>
              <a:pPr/>
              <a:t>7</a:t>
            </a:fld>
            <a:endParaRPr lang="en-US">
              <a:cs typeface="Arial" charset="0"/>
            </a:endParaRPr>
          </a:p>
        </p:txBody>
      </p:sp>
    </p:spTree>
    <p:extLst>
      <p:ext uri="{BB962C8B-B14F-4D97-AF65-F5344CB8AC3E}">
        <p14:creationId xmlns:p14="http://schemas.microsoft.com/office/powerpoint/2010/main" val="3030607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Outline</a:t>
            </a:r>
            <a:endParaRPr lang="en-US" dirty="0"/>
          </a:p>
        </p:txBody>
      </p:sp>
      <p:sp>
        <p:nvSpPr>
          <p:cNvPr id="3" name="Content Placeholder 2"/>
          <p:cNvSpPr>
            <a:spLocks noGrp="1"/>
          </p:cNvSpPr>
          <p:nvPr>
            <p:ph idx="1"/>
          </p:nvPr>
        </p:nvSpPr>
        <p:spPr/>
        <p:txBody>
          <a:bodyPr/>
          <a:lstStyle/>
          <a:p>
            <a:r>
              <a:rPr lang="en-US" dirty="0"/>
              <a:t>Introduction</a:t>
            </a:r>
          </a:p>
          <a:p>
            <a:r>
              <a:rPr lang="en-US" dirty="0"/>
              <a:t>Resources</a:t>
            </a:r>
          </a:p>
          <a:p>
            <a:r>
              <a:rPr lang="en-US" dirty="0"/>
              <a:t>Software overview</a:t>
            </a:r>
          </a:p>
          <a:p>
            <a:r>
              <a:rPr lang="en-US" dirty="0"/>
              <a:t>Getting started</a:t>
            </a:r>
          </a:p>
          <a:p>
            <a:r>
              <a:rPr lang="en-US" dirty="0"/>
              <a:t>Process overview</a:t>
            </a:r>
          </a:p>
          <a:p>
            <a:r>
              <a:rPr lang="en-US" dirty="0"/>
              <a:t>Tips &amp; tricks</a:t>
            </a:r>
          </a:p>
          <a:p>
            <a:endParaRPr lang="en-US" dirty="0"/>
          </a:p>
        </p:txBody>
      </p:sp>
      <p:sp>
        <p:nvSpPr>
          <p:cNvPr id="20483" name="Slide Number Placeholder 3"/>
          <p:cNvSpPr>
            <a:spLocks noGrp="1"/>
          </p:cNvSpPr>
          <p:nvPr>
            <p:ph type="sldNum" sz="quarter" idx="12"/>
          </p:nvPr>
        </p:nvSpPr>
        <p:spPr/>
        <p:txBody>
          <a:bodyPr/>
          <a:lstStyle/>
          <a:p>
            <a:fld id="{22311F66-D740-431C-B8CD-839E4139D535}" type="slidenum">
              <a:rPr lang="en-US" smtClean="0"/>
              <a:pPr/>
              <a:t>8</a:t>
            </a:fld>
            <a:endParaRPr lang="en-US"/>
          </a:p>
        </p:txBody>
      </p:sp>
      <p:sp>
        <p:nvSpPr>
          <p:cNvPr id="5" name="Right Arrow 4"/>
          <p:cNvSpPr/>
          <p:nvPr/>
        </p:nvSpPr>
        <p:spPr bwMode="auto">
          <a:xfrm>
            <a:off x="381000" y="2209800"/>
            <a:ext cx="457200" cy="381000"/>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Tree>
    <p:extLst>
      <p:ext uri="{BB962C8B-B14F-4D97-AF65-F5344CB8AC3E}">
        <p14:creationId xmlns:p14="http://schemas.microsoft.com/office/powerpoint/2010/main" val="1944220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rrowheads="1"/>
          </p:cNvSpPr>
          <p:nvPr>
            <p:ph type="title"/>
          </p:nvPr>
        </p:nvSpPr>
        <p:spPr>
          <a:xfrm>
            <a:off x="533400" y="152400"/>
            <a:ext cx="8229600" cy="892175"/>
          </a:xfrm>
        </p:spPr>
        <p:txBody>
          <a:bodyPr/>
          <a:lstStyle/>
          <a:p>
            <a:pPr eaLnBrk="1" hangingPunct="1">
              <a:defRPr/>
            </a:pPr>
            <a:r>
              <a:rPr lang="en-US" dirty="0"/>
              <a:t>Hy-Tek Applications</a:t>
            </a:r>
          </a:p>
        </p:txBody>
      </p:sp>
      <p:sp>
        <p:nvSpPr>
          <p:cNvPr id="3075" name="Rectangle 3"/>
          <p:cNvSpPr>
            <a:spLocks noGrp="1" noChangeArrowheads="1"/>
          </p:cNvSpPr>
          <p:nvPr>
            <p:ph idx="1"/>
          </p:nvPr>
        </p:nvSpPr>
        <p:spPr>
          <a:xfrm>
            <a:off x="228600" y="2362200"/>
            <a:ext cx="8686800" cy="4178300"/>
          </a:xfrm>
        </p:spPr>
        <p:txBody>
          <a:bodyPr>
            <a:normAutofit/>
          </a:bodyPr>
          <a:lstStyle/>
          <a:p>
            <a:pPr marL="0" indent="0" algn="ctr" eaLnBrk="1" hangingPunct="1">
              <a:lnSpc>
                <a:spcPct val="90000"/>
              </a:lnSpc>
              <a:buNone/>
              <a:defRPr/>
            </a:pPr>
            <a:r>
              <a:rPr lang="en-US" sz="3600" i="1" dirty="0"/>
              <a:t>One company: Hy-Tek</a:t>
            </a:r>
          </a:p>
          <a:p>
            <a:pPr marL="0" indent="0" algn="ctr" eaLnBrk="1" hangingPunct="1">
              <a:lnSpc>
                <a:spcPct val="90000"/>
              </a:lnSpc>
              <a:buNone/>
              <a:defRPr/>
            </a:pPr>
            <a:endParaRPr lang="en-US" sz="3600" i="1" dirty="0"/>
          </a:p>
          <a:p>
            <a:pPr marL="0" indent="0" algn="ctr" eaLnBrk="1" hangingPunct="1">
              <a:lnSpc>
                <a:spcPct val="90000"/>
              </a:lnSpc>
              <a:buNone/>
              <a:defRPr/>
            </a:pPr>
            <a:endParaRPr lang="en-US" sz="3600" i="1" dirty="0"/>
          </a:p>
          <a:p>
            <a:pPr marL="0" indent="0" algn="ctr" eaLnBrk="1" hangingPunct="1">
              <a:lnSpc>
                <a:spcPct val="90000"/>
              </a:lnSpc>
              <a:buNone/>
              <a:defRPr/>
            </a:pPr>
            <a:r>
              <a:rPr lang="en-US" sz="3600" i="1" dirty="0"/>
              <a:t>Two pieces of software: </a:t>
            </a:r>
          </a:p>
          <a:p>
            <a:pPr marL="0" indent="0" algn="ctr" eaLnBrk="1" hangingPunct="1">
              <a:lnSpc>
                <a:spcPct val="90000"/>
              </a:lnSpc>
              <a:buNone/>
              <a:defRPr/>
            </a:pPr>
            <a:r>
              <a:rPr lang="en-US" sz="3600" i="1" u="sng" dirty="0"/>
              <a:t>Team Manager</a:t>
            </a:r>
            <a:r>
              <a:rPr lang="en-US" sz="3600" i="1" dirty="0"/>
              <a:t> and </a:t>
            </a:r>
            <a:r>
              <a:rPr lang="en-US" sz="3600" i="1" u="sng" dirty="0"/>
              <a:t>Meet Manager</a:t>
            </a:r>
            <a:endParaRPr lang="en-US" sz="3600" u="sng" dirty="0"/>
          </a:p>
        </p:txBody>
      </p:sp>
      <p:sp>
        <p:nvSpPr>
          <p:cNvPr id="23557" name="Slide Number Placeholder 1"/>
          <p:cNvSpPr>
            <a:spLocks noGrp="1"/>
          </p:cNvSpPr>
          <p:nvPr>
            <p:ph type="sldNum" sz="quarter" idx="12"/>
          </p:nvPr>
        </p:nvSpPr>
        <p:spPr>
          <a:noFill/>
          <a:ln>
            <a:miter lim="800000"/>
            <a:headEnd/>
            <a:tailEnd/>
          </a:ln>
        </p:spPr>
        <p:txBody>
          <a:bodyPr/>
          <a:lstStyle/>
          <a:p>
            <a:fld id="{C27B01D4-D663-4F8D-A80E-E57A7774D57D}" type="slidenum">
              <a:rPr lang="en-US" smtClean="0">
                <a:cs typeface="Arial" charset="0"/>
              </a:rPr>
              <a:pPr/>
              <a:t>9</a:t>
            </a:fld>
            <a:endParaRPr lang="en-US">
              <a:cs typeface="Arial"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rrowheads="1"/>
          </p:cNvSpPr>
          <p:nvPr>
            <p:ph type="title"/>
          </p:nvPr>
        </p:nvSpPr>
        <p:spPr>
          <a:xfrm>
            <a:off x="533400" y="244544"/>
            <a:ext cx="8229600" cy="707886"/>
          </a:xfrm>
        </p:spPr>
        <p:txBody>
          <a:bodyPr/>
          <a:lstStyle/>
          <a:p>
            <a:pPr eaLnBrk="1" hangingPunct="1">
              <a:defRPr/>
            </a:pPr>
            <a:r>
              <a:rPr lang="en-US" dirty="0"/>
              <a:t>Team Manager 8.0 (TM)</a:t>
            </a:r>
          </a:p>
        </p:txBody>
      </p:sp>
      <p:sp>
        <p:nvSpPr>
          <p:cNvPr id="3075" name="Rectangle 3"/>
          <p:cNvSpPr>
            <a:spLocks noGrp="1" noChangeArrowheads="1"/>
          </p:cNvSpPr>
          <p:nvPr>
            <p:ph idx="1"/>
          </p:nvPr>
        </p:nvSpPr>
        <p:spPr>
          <a:xfrm>
            <a:off x="228600" y="1130300"/>
            <a:ext cx="8534400" cy="5410200"/>
          </a:xfrm>
        </p:spPr>
        <p:txBody>
          <a:bodyPr>
            <a:normAutofit/>
          </a:bodyPr>
          <a:lstStyle/>
          <a:p>
            <a:r>
              <a:rPr lang="en-US" sz="2400" dirty="0"/>
              <a:t>“Filing cabinet”</a:t>
            </a:r>
          </a:p>
          <a:p>
            <a:r>
              <a:rPr lang="en-US" sz="2400" dirty="0"/>
              <a:t>Store administrative info for swimmers</a:t>
            </a:r>
          </a:p>
          <a:p>
            <a:r>
              <a:rPr lang="en-US" sz="2400" dirty="0"/>
              <a:t>Team registration (optional)</a:t>
            </a:r>
          </a:p>
          <a:p>
            <a:r>
              <a:rPr lang="en-US" sz="2400" dirty="0"/>
              <a:t>Maintain team records</a:t>
            </a:r>
          </a:p>
          <a:p>
            <a:r>
              <a:rPr lang="en-US" sz="2400" dirty="0"/>
              <a:t>Select swimmers for meets</a:t>
            </a:r>
          </a:p>
          <a:p>
            <a:r>
              <a:rPr lang="en-US" sz="2400" dirty="0"/>
              <a:t>Store meet results</a:t>
            </a:r>
          </a:p>
          <a:p>
            <a:r>
              <a:rPr lang="en-US" sz="2400" dirty="0"/>
              <a:t>Generate team level reports</a:t>
            </a:r>
          </a:p>
          <a:p>
            <a:r>
              <a:rPr lang="en-US" sz="2400" dirty="0"/>
              <a:t>Track performance</a:t>
            </a:r>
          </a:p>
          <a:p>
            <a:r>
              <a:rPr lang="en-US" sz="2400" dirty="0"/>
              <a:t>B meet functions:</a:t>
            </a:r>
          </a:p>
          <a:p>
            <a:pPr lvl="1"/>
            <a:r>
              <a:rPr lang="en-US" sz="2000" dirty="0"/>
              <a:t>Time cards</a:t>
            </a:r>
          </a:p>
          <a:p>
            <a:pPr lvl="1"/>
            <a:r>
              <a:rPr lang="en-US" sz="2000" dirty="0"/>
              <a:t>Awards</a:t>
            </a:r>
          </a:p>
          <a:p>
            <a:r>
              <a:rPr lang="en-US" sz="2400" dirty="0"/>
              <a:t>One database (*.MDB file) per NVSL team</a:t>
            </a:r>
          </a:p>
        </p:txBody>
      </p:sp>
      <p:sp>
        <p:nvSpPr>
          <p:cNvPr id="23557" name="Slide Number Placeholder 1"/>
          <p:cNvSpPr>
            <a:spLocks noGrp="1"/>
          </p:cNvSpPr>
          <p:nvPr>
            <p:ph type="sldNum" sz="quarter" idx="12"/>
          </p:nvPr>
        </p:nvSpPr>
        <p:spPr>
          <a:noFill/>
          <a:ln>
            <a:miter lim="800000"/>
            <a:headEnd/>
            <a:tailEnd/>
          </a:ln>
        </p:spPr>
        <p:txBody>
          <a:bodyPr/>
          <a:lstStyle/>
          <a:p>
            <a:fld id="{C27B01D4-D663-4F8D-A80E-E57A7774D57D}" type="slidenum">
              <a:rPr lang="en-US" smtClean="0">
                <a:cs typeface="Arial" charset="0"/>
              </a:rPr>
              <a:pPr/>
              <a:t>10</a:t>
            </a:fld>
            <a:endParaRPr lang="en-US">
              <a:cs typeface="Arial" charset="0"/>
            </a:endParaRPr>
          </a:p>
        </p:txBody>
      </p:sp>
      <p:pic>
        <p:nvPicPr>
          <p:cNvPr id="3" name="Picture 2">
            <a:extLst>
              <a:ext uri="{FF2B5EF4-FFF2-40B4-BE49-F238E27FC236}">
                <a16:creationId xmlns:a16="http://schemas.microsoft.com/office/drawing/2014/main" id="{D43EBA0A-9B5D-5040-940D-73C1DBA1FF5D}"/>
              </a:ext>
            </a:extLst>
          </p:cNvPr>
          <p:cNvPicPr>
            <a:picLocks noChangeAspect="1"/>
          </p:cNvPicPr>
          <p:nvPr/>
        </p:nvPicPr>
        <p:blipFill rotWithShape="1">
          <a:blip r:embed="rId3"/>
          <a:srcRect l="19167" t="14427" r="14166" b="17391"/>
          <a:stretch/>
        </p:blipFill>
        <p:spPr>
          <a:xfrm>
            <a:off x="4495800" y="2556828"/>
            <a:ext cx="4267200" cy="2453640"/>
          </a:xfrm>
          <a:prstGeom prst="rect">
            <a:avLst/>
          </a:prstGeom>
          <a:ln>
            <a:solidFill>
              <a:schemeClr val="tx1"/>
            </a:solidFill>
          </a:ln>
        </p:spPr>
      </p:pic>
    </p:spTree>
    <p:extLst>
      <p:ext uri="{BB962C8B-B14F-4D97-AF65-F5344CB8AC3E}">
        <p14:creationId xmlns:p14="http://schemas.microsoft.com/office/powerpoint/2010/main" val="3830740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rrowheads="1"/>
          </p:cNvSpPr>
          <p:nvPr>
            <p:ph type="title"/>
          </p:nvPr>
        </p:nvSpPr>
        <p:spPr>
          <a:xfrm>
            <a:off x="533400" y="244544"/>
            <a:ext cx="8229600" cy="707886"/>
          </a:xfrm>
        </p:spPr>
        <p:txBody>
          <a:bodyPr/>
          <a:lstStyle/>
          <a:p>
            <a:pPr eaLnBrk="1" hangingPunct="1">
              <a:defRPr/>
            </a:pPr>
            <a:r>
              <a:rPr lang="en-US" dirty="0"/>
              <a:t>Meet Manager 8.0 (MM)</a:t>
            </a:r>
          </a:p>
        </p:txBody>
      </p:sp>
      <p:sp>
        <p:nvSpPr>
          <p:cNvPr id="3075" name="Rectangle 3"/>
          <p:cNvSpPr>
            <a:spLocks noGrp="1" noChangeArrowheads="1"/>
          </p:cNvSpPr>
          <p:nvPr>
            <p:ph idx="1"/>
          </p:nvPr>
        </p:nvSpPr>
        <p:spPr>
          <a:xfrm>
            <a:off x="228600" y="1130300"/>
            <a:ext cx="8686800" cy="5118100"/>
          </a:xfrm>
        </p:spPr>
        <p:txBody>
          <a:bodyPr>
            <a:normAutofit/>
          </a:bodyPr>
          <a:lstStyle/>
          <a:p>
            <a:pPr>
              <a:defRPr/>
            </a:pPr>
            <a:r>
              <a:rPr lang="en-US" sz="2400" dirty="0"/>
              <a:t>Merge meet entry files from multiple teams</a:t>
            </a:r>
          </a:p>
          <a:p>
            <a:pPr>
              <a:defRPr/>
            </a:pPr>
            <a:r>
              <a:rPr lang="en-US" sz="2400" dirty="0"/>
              <a:t>Seed swimmers into heats and lanes</a:t>
            </a:r>
          </a:p>
          <a:p>
            <a:pPr>
              <a:defRPr/>
            </a:pPr>
            <a:r>
              <a:rPr lang="en-US" sz="2400" dirty="0"/>
              <a:t>Print meet programs, time cards</a:t>
            </a:r>
          </a:p>
          <a:p>
            <a:pPr>
              <a:defRPr/>
            </a:pPr>
            <a:r>
              <a:rPr lang="en-US" sz="2400" dirty="0"/>
              <a:t>Record times/DQs and score meets</a:t>
            </a:r>
          </a:p>
          <a:p>
            <a:pPr>
              <a:defRPr/>
            </a:pPr>
            <a:r>
              <a:rPr lang="en-US" sz="2400" dirty="0"/>
              <a:t>Print meet results and ribbon labels</a:t>
            </a:r>
          </a:p>
          <a:p>
            <a:pPr>
              <a:defRPr/>
            </a:pPr>
            <a:r>
              <a:rPr lang="en-US" sz="2400" dirty="0"/>
              <a:t>One database (*.MDB file) per NVSL meet</a:t>
            </a:r>
            <a:endParaRPr lang="en-US" sz="2000" dirty="0"/>
          </a:p>
        </p:txBody>
      </p:sp>
      <p:sp>
        <p:nvSpPr>
          <p:cNvPr id="23557" name="Slide Number Placeholder 1"/>
          <p:cNvSpPr>
            <a:spLocks noGrp="1"/>
          </p:cNvSpPr>
          <p:nvPr>
            <p:ph type="sldNum" sz="quarter" idx="12"/>
          </p:nvPr>
        </p:nvSpPr>
        <p:spPr>
          <a:noFill/>
          <a:ln>
            <a:miter lim="800000"/>
            <a:headEnd/>
            <a:tailEnd/>
          </a:ln>
        </p:spPr>
        <p:txBody>
          <a:bodyPr/>
          <a:lstStyle/>
          <a:p>
            <a:fld id="{C27B01D4-D663-4F8D-A80E-E57A7774D57D}" type="slidenum">
              <a:rPr lang="en-US" smtClean="0">
                <a:cs typeface="Arial" charset="0"/>
              </a:rPr>
              <a:pPr/>
              <a:t>11</a:t>
            </a:fld>
            <a:endParaRPr lang="en-US">
              <a:cs typeface="Arial" charset="0"/>
            </a:endParaRPr>
          </a:p>
        </p:txBody>
      </p:sp>
      <p:pic>
        <p:nvPicPr>
          <p:cNvPr id="5" name="Picture 4">
            <a:extLst>
              <a:ext uri="{FF2B5EF4-FFF2-40B4-BE49-F238E27FC236}">
                <a16:creationId xmlns:a16="http://schemas.microsoft.com/office/drawing/2014/main" id="{8E8AF6B3-B761-1B43-21BD-05AC46F53970}"/>
              </a:ext>
            </a:extLst>
          </p:cNvPr>
          <p:cNvPicPr>
            <a:picLocks noChangeAspect="1"/>
          </p:cNvPicPr>
          <p:nvPr/>
        </p:nvPicPr>
        <p:blipFill>
          <a:blip r:embed="rId3"/>
          <a:stretch>
            <a:fillRect/>
          </a:stretch>
        </p:blipFill>
        <p:spPr>
          <a:xfrm>
            <a:off x="4112929" y="3895969"/>
            <a:ext cx="4726271" cy="2657231"/>
          </a:xfrm>
          <a:prstGeom prst="rect">
            <a:avLst/>
          </a:prstGeom>
          <a:ln>
            <a:solidFill>
              <a:schemeClr val="tx1"/>
            </a:solidFill>
          </a:ln>
        </p:spPr>
      </p:pic>
    </p:spTree>
    <p:extLst>
      <p:ext uri="{BB962C8B-B14F-4D97-AF65-F5344CB8AC3E}">
        <p14:creationId xmlns:p14="http://schemas.microsoft.com/office/powerpoint/2010/main" val="4147807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FE7B4-C08F-C783-90DE-211466D0BA2A}"/>
              </a:ext>
            </a:extLst>
          </p:cNvPr>
          <p:cNvSpPr>
            <a:spLocks noGrp="1"/>
          </p:cNvSpPr>
          <p:nvPr>
            <p:ph type="title"/>
          </p:nvPr>
        </p:nvSpPr>
        <p:spPr/>
        <p:txBody>
          <a:bodyPr/>
          <a:lstStyle/>
          <a:p>
            <a:r>
              <a:rPr lang="en-US" dirty="0"/>
              <a:t>How TM and MM Work Together</a:t>
            </a:r>
          </a:p>
        </p:txBody>
      </p:sp>
      <p:sp>
        <p:nvSpPr>
          <p:cNvPr id="3" name="Slide Number Placeholder 2">
            <a:extLst>
              <a:ext uri="{FF2B5EF4-FFF2-40B4-BE49-F238E27FC236}">
                <a16:creationId xmlns:a16="http://schemas.microsoft.com/office/drawing/2014/main" id="{32F09FC0-6B7A-8DF7-BE90-91B5779E4A6B}"/>
              </a:ext>
            </a:extLst>
          </p:cNvPr>
          <p:cNvSpPr>
            <a:spLocks noGrp="1"/>
          </p:cNvSpPr>
          <p:nvPr>
            <p:ph type="sldNum" sz="quarter" idx="12"/>
          </p:nvPr>
        </p:nvSpPr>
        <p:spPr/>
        <p:txBody>
          <a:bodyPr/>
          <a:lstStyle/>
          <a:p>
            <a:pPr>
              <a:defRPr/>
            </a:pPr>
            <a:fld id="{7B87AF88-A975-408D-9AE7-37B45629B046}" type="slidenum">
              <a:rPr lang="en-US" smtClean="0"/>
              <a:pPr>
                <a:defRPr/>
              </a:pPr>
              <a:t>12</a:t>
            </a:fld>
            <a:endParaRPr lang="en-US"/>
          </a:p>
        </p:txBody>
      </p:sp>
      <p:sp>
        <p:nvSpPr>
          <p:cNvPr id="4" name="Oval 3">
            <a:extLst>
              <a:ext uri="{FF2B5EF4-FFF2-40B4-BE49-F238E27FC236}">
                <a16:creationId xmlns:a16="http://schemas.microsoft.com/office/drawing/2014/main" id="{1D597B8E-95C3-D174-6B46-223ADF94D916}"/>
              </a:ext>
            </a:extLst>
          </p:cNvPr>
          <p:cNvSpPr/>
          <p:nvPr/>
        </p:nvSpPr>
        <p:spPr>
          <a:xfrm>
            <a:off x="762000" y="1295400"/>
            <a:ext cx="2743200" cy="175260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u="sng" dirty="0"/>
              <a:t>TM</a:t>
            </a:r>
          </a:p>
          <a:p>
            <a:pPr algn="ctr"/>
            <a:r>
              <a:rPr lang="en-US" u="sng" dirty="0"/>
              <a:t>Host Team</a:t>
            </a:r>
          </a:p>
          <a:p>
            <a:pPr algn="ctr"/>
            <a:r>
              <a:rPr lang="en-US" dirty="0"/>
              <a:t>Entries</a:t>
            </a:r>
          </a:p>
          <a:p>
            <a:pPr algn="ctr"/>
            <a:r>
              <a:rPr lang="en-US" dirty="0"/>
              <a:t>Roster</a:t>
            </a:r>
          </a:p>
          <a:p>
            <a:pPr algn="ctr"/>
            <a:r>
              <a:rPr lang="en-US" dirty="0"/>
              <a:t>Records</a:t>
            </a:r>
          </a:p>
        </p:txBody>
      </p:sp>
      <p:sp>
        <p:nvSpPr>
          <p:cNvPr id="5" name="Oval 4">
            <a:extLst>
              <a:ext uri="{FF2B5EF4-FFF2-40B4-BE49-F238E27FC236}">
                <a16:creationId xmlns:a16="http://schemas.microsoft.com/office/drawing/2014/main" id="{646158EE-8EA6-BE20-2CBF-ED70648A1688}"/>
              </a:ext>
            </a:extLst>
          </p:cNvPr>
          <p:cNvSpPr/>
          <p:nvPr/>
        </p:nvSpPr>
        <p:spPr>
          <a:xfrm>
            <a:off x="5638800" y="1295400"/>
            <a:ext cx="2743200" cy="1752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u="sng" dirty="0"/>
              <a:t>TM</a:t>
            </a:r>
          </a:p>
          <a:p>
            <a:pPr algn="ctr"/>
            <a:r>
              <a:rPr lang="en-US" u="sng" dirty="0"/>
              <a:t>Away Team</a:t>
            </a:r>
            <a:endParaRPr lang="en-US" dirty="0"/>
          </a:p>
          <a:p>
            <a:pPr algn="ctr"/>
            <a:r>
              <a:rPr lang="en-US" dirty="0"/>
              <a:t>Entries</a:t>
            </a:r>
          </a:p>
          <a:p>
            <a:pPr algn="ctr"/>
            <a:r>
              <a:rPr lang="en-US" dirty="0"/>
              <a:t>Roster</a:t>
            </a:r>
          </a:p>
          <a:p>
            <a:pPr algn="ctr"/>
            <a:r>
              <a:rPr lang="en-US" dirty="0"/>
              <a:t>Records</a:t>
            </a:r>
          </a:p>
        </p:txBody>
      </p:sp>
      <p:sp>
        <p:nvSpPr>
          <p:cNvPr id="6" name="Oval 5">
            <a:extLst>
              <a:ext uri="{FF2B5EF4-FFF2-40B4-BE49-F238E27FC236}">
                <a16:creationId xmlns:a16="http://schemas.microsoft.com/office/drawing/2014/main" id="{B1779B95-4C8C-4B6C-5A10-34575B181732}"/>
              </a:ext>
            </a:extLst>
          </p:cNvPr>
          <p:cNvSpPr/>
          <p:nvPr/>
        </p:nvSpPr>
        <p:spPr>
          <a:xfrm>
            <a:off x="762000" y="4800600"/>
            <a:ext cx="2743200" cy="175260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u="sng" dirty="0"/>
              <a:t>TM</a:t>
            </a:r>
          </a:p>
          <a:p>
            <a:pPr algn="ctr"/>
            <a:r>
              <a:rPr lang="en-US" u="sng" dirty="0"/>
              <a:t>Host Team</a:t>
            </a:r>
            <a:endParaRPr lang="en-US" dirty="0"/>
          </a:p>
          <a:p>
            <a:pPr algn="ctr"/>
            <a:r>
              <a:rPr lang="en-US" dirty="0"/>
              <a:t>Times</a:t>
            </a:r>
          </a:p>
          <a:p>
            <a:pPr algn="ctr"/>
            <a:r>
              <a:rPr lang="en-US" dirty="0"/>
              <a:t>Records</a:t>
            </a:r>
          </a:p>
        </p:txBody>
      </p:sp>
      <p:sp>
        <p:nvSpPr>
          <p:cNvPr id="7" name="Oval 6">
            <a:extLst>
              <a:ext uri="{FF2B5EF4-FFF2-40B4-BE49-F238E27FC236}">
                <a16:creationId xmlns:a16="http://schemas.microsoft.com/office/drawing/2014/main" id="{670BB899-F213-8E3E-BF7E-D3A69C123057}"/>
              </a:ext>
            </a:extLst>
          </p:cNvPr>
          <p:cNvSpPr/>
          <p:nvPr/>
        </p:nvSpPr>
        <p:spPr>
          <a:xfrm>
            <a:off x="5638800" y="4800600"/>
            <a:ext cx="2743200" cy="1752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u="sng" dirty="0"/>
              <a:t>TM</a:t>
            </a:r>
          </a:p>
          <a:p>
            <a:pPr algn="ctr"/>
            <a:r>
              <a:rPr lang="en-US" u="sng" dirty="0"/>
              <a:t>Away Team</a:t>
            </a:r>
            <a:endParaRPr lang="en-US" dirty="0"/>
          </a:p>
          <a:p>
            <a:pPr algn="ctr"/>
            <a:r>
              <a:rPr lang="en-US" dirty="0"/>
              <a:t>Times</a:t>
            </a:r>
          </a:p>
          <a:p>
            <a:pPr algn="ctr"/>
            <a:r>
              <a:rPr lang="en-US" dirty="0"/>
              <a:t>Records</a:t>
            </a:r>
          </a:p>
        </p:txBody>
      </p:sp>
      <p:sp>
        <p:nvSpPr>
          <p:cNvPr id="8" name="Rectangle 7">
            <a:extLst>
              <a:ext uri="{FF2B5EF4-FFF2-40B4-BE49-F238E27FC236}">
                <a16:creationId xmlns:a16="http://schemas.microsoft.com/office/drawing/2014/main" id="{05F85252-8278-5C4D-79C9-64A1B0DDF22C}"/>
              </a:ext>
            </a:extLst>
          </p:cNvPr>
          <p:cNvSpPr/>
          <p:nvPr/>
        </p:nvSpPr>
        <p:spPr>
          <a:xfrm>
            <a:off x="3581400" y="3048000"/>
            <a:ext cx="1981200" cy="19050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u="sng" dirty="0"/>
              <a:t>MM</a:t>
            </a:r>
          </a:p>
          <a:p>
            <a:pPr algn="ctr"/>
            <a:r>
              <a:rPr lang="en-US" u="sng" dirty="0"/>
              <a:t>Both Teams</a:t>
            </a:r>
            <a:endParaRPr lang="en-US" dirty="0"/>
          </a:p>
          <a:p>
            <a:pPr algn="ctr"/>
            <a:r>
              <a:rPr lang="en-US" dirty="0"/>
              <a:t>Run meet -&gt;</a:t>
            </a:r>
          </a:p>
          <a:p>
            <a:pPr algn="ctr"/>
            <a:r>
              <a:rPr lang="en-US" dirty="0"/>
              <a:t>Results</a:t>
            </a:r>
          </a:p>
          <a:p>
            <a:pPr algn="ctr"/>
            <a:r>
              <a:rPr lang="en-US" dirty="0"/>
              <a:t>Awards</a:t>
            </a:r>
          </a:p>
        </p:txBody>
      </p:sp>
      <p:cxnSp>
        <p:nvCxnSpPr>
          <p:cNvPr id="10" name="Straight Arrow Connector 9">
            <a:extLst>
              <a:ext uri="{FF2B5EF4-FFF2-40B4-BE49-F238E27FC236}">
                <a16:creationId xmlns:a16="http://schemas.microsoft.com/office/drawing/2014/main" id="{41ADCE9F-CA11-47FA-0449-66C4EF8C3512}"/>
              </a:ext>
            </a:extLst>
          </p:cNvPr>
          <p:cNvCxnSpPr>
            <a:cxnSpLocks/>
            <a:stCxn id="4" idx="5"/>
            <a:endCxn id="8" idx="0"/>
          </p:cNvCxnSpPr>
          <p:nvPr/>
        </p:nvCxnSpPr>
        <p:spPr>
          <a:xfrm>
            <a:off x="3103468" y="2791338"/>
            <a:ext cx="1468532" cy="25666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3EA247D6-1934-EB37-852D-64DA679D4B1B}"/>
              </a:ext>
            </a:extLst>
          </p:cNvPr>
          <p:cNvCxnSpPr>
            <a:stCxn id="5" idx="3"/>
            <a:endCxn id="8" idx="0"/>
          </p:cNvCxnSpPr>
          <p:nvPr/>
        </p:nvCxnSpPr>
        <p:spPr>
          <a:xfrm flipH="1">
            <a:off x="4572000" y="2791338"/>
            <a:ext cx="1468532" cy="25666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nector: Elbow 16">
            <a:extLst>
              <a:ext uri="{FF2B5EF4-FFF2-40B4-BE49-F238E27FC236}">
                <a16:creationId xmlns:a16="http://schemas.microsoft.com/office/drawing/2014/main" id="{3BF506AE-B1D9-08BC-3369-364F92F3083C}"/>
              </a:ext>
            </a:extLst>
          </p:cNvPr>
          <p:cNvCxnSpPr>
            <a:cxnSpLocks/>
            <a:stCxn id="8" idx="2"/>
            <a:endCxn id="7" idx="2"/>
          </p:cNvCxnSpPr>
          <p:nvPr/>
        </p:nvCxnSpPr>
        <p:spPr>
          <a:xfrm rot="16200000" flipH="1">
            <a:off x="4743450" y="4781550"/>
            <a:ext cx="723900" cy="1066800"/>
          </a:xfrm>
          <a:prstGeom prst="bent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nector: Elbow 19">
            <a:extLst>
              <a:ext uri="{FF2B5EF4-FFF2-40B4-BE49-F238E27FC236}">
                <a16:creationId xmlns:a16="http://schemas.microsoft.com/office/drawing/2014/main" id="{B0A2FA21-2CF5-3B80-0401-97D92042169D}"/>
              </a:ext>
            </a:extLst>
          </p:cNvPr>
          <p:cNvCxnSpPr>
            <a:cxnSpLocks/>
          </p:cNvCxnSpPr>
          <p:nvPr/>
        </p:nvCxnSpPr>
        <p:spPr>
          <a:xfrm rot="5400000">
            <a:off x="3676650" y="4781550"/>
            <a:ext cx="723900" cy="1066800"/>
          </a:xfrm>
          <a:prstGeom prst="bent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1586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4710" name="Rectangle 6"/>
          <p:cNvSpPr>
            <a:spLocks noGrp="1" noRot="1" noChangeArrowheads="1"/>
          </p:cNvSpPr>
          <p:nvPr>
            <p:ph type="title"/>
          </p:nvPr>
        </p:nvSpPr>
        <p:spPr/>
        <p:txBody>
          <a:bodyPr/>
          <a:lstStyle/>
          <a:p>
            <a:pPr eaLnBrk="1" hangingPunct="1">
              <a:defRPr/>
            </a:pPr>
            <a:r>
              <a:rPr lang="en-US" dirty="0"/>
              <a:t>High-level Data Flow</a:t>
            </a:r>
          </a:p>
        </p:txBody>
      </p:sp>
      <p:sp>
        <p:nvSpPr>
          <p:cNvPr id="584711" name="Rectangle 7"/>
          <p:cNvSpPr>
            <a:spLocks noGrp="1" noChangeArrowheads="1"/>
          </p:cNvSpPr>
          <p:nvPr>
            <p:ph idx="4294967295"/>
          </p:nvPr>
        </p:nvSpPr>
        <p:spPr>
          <a:xfrm>
            <a:off x="632618" y="1199539"/>
            <a:ext cx="8311357" cy="2261974"/>
          </a:xfrm>
        </p:spPr>
        <p:txBody>
          <a:bodyPr>
            <a:normAutofit lnSpcReduction="10000"/>
          </a:bodyPr>
          <a:lstStyle/>
          <a:p>
            <a:pPr eaLnBrk="1" hangingPunct="1">
              <a:buFont typeface="Wingdings" pitchFamily="2" charset="2"/>
              <a:buNone/>
            </a:pPr>
            <a:r>
              <a:rPr lang="en-US" sz="1800" dirty="0">
                <a:effectLst/>
                <a:latin typeface="Times New Roman" pitchFamily="18" charset="0"/>
                <a:cs typeface="Arial" charset="0"/>
              </a:rPr>
              <a:t>BOTH TEAMS</a:t>
            </a:r>
          </a:p>
          <a:p>
            <a:pPr eaLnBrk="1" hangingPunct="1">
              <a:buFont typeface="Wingdings" pitchFamily="2" charset="2"/>
              <a:buNone/>
            </a:pPr>
            <a:r>
              <a:rPr lang="en-US" sz="1800" dirty="0">
                <a:latin typeface="Times New Roman" pitchFamily="18" charset="0"/>
                <a:cs typeface="Arial" charset="0"/>
              </a:rPr>
              <a:t>After last meet: Run reports (PB, ladders, etc.)</a:t>
            </a:r>
          </a:p>
          <a:p>
            <a:pPr eaLnBrk="1" hangingPunct="1">
              <a:buFont typeface="Wingdings" pitchFamily="2" charset="2"/>
              <a:buNone/>
            </a:pPr>
            <a:r>
              <a:rPr lang="en-US" sz="1800" dirty="0">
                <a:latin typeface="Times New Roman" pitchFamily="18" charset="0"/>
                <a:cs typeface="Arial" charset="0"/>
              </a:rPr>
              <a:t>Mon/Tues: Import TM events (meet “skeleton”)</a:t>
            </a:r>
          </a:p>
          <a:p>
            <a:pPr eaLnBrk="1" hangingPunct="1">
              <a:buFont typeface="Wingdings" pitchFamily="2" charset="2"/>
              <a:buNone/>
            </a:pPr>
            <a:r>
              <a:rPr lang="en-US" sz="1800" dirty="0">
                <a:effectLst/>
                <a:latin typeface="Times New Roman" pitchFamily="18" charset="0"/>
                <a:cs typeface="Arial" charset="0"/>
              </a:rPr>
              <a:t>Wed: Create entries (swimmer selections)</a:t>
            </a:r>
          </a:p>
          <a:p>
            <a:pPr eaLnBrk="1" hangingPunct="1">
              <a:buFont typeface="Wingdings" pitchFamily="2" charset="2"/>
              <a:buNone/>
            </a:pPr>
            <a:r>
              <a:rPr lang="en-US" sz="1800" dirty="0">
                <a:latin typeface="Times New Roman" pitchFamily="18" charset="0"/>
                <a:cs typeface="Arial" charset="0"/>
              </a:rPr>
              <a:t>Run reports to check your entries</a:t>
            </a:r>
            <a:endParaRPr lang="en-US" sz="1800" dirty="0">
              <a:effectLst/>
              <a:latin typeface="Times New Roman" pitchFamily="18" charset="0"/>
              <a:cs typeface="Arial" charset="0"/>
            </a:endParaRPr>
          </a:p>
          <a:p>
            <a:pPr eaLnBrk="1" hangingPunct="1">
              <a:buFont typeface="Wingdings" pitchFamily="2" charset="2"/>
              <a:buNone/>
            </a:pPr>
            <a:r>
              <a:rPr lang="en-US" sz="1800" dirty="0">
                <a:latin typeface="Times New Roman" pitchFamily="18" charset="0"/>
                <a:cs typeface="Arial" charset="0"/>
              </a:rPr>
              <a:t>Export entries</a:t>
            </a:r>
          </a:p>
          <a:p>
            <a:pPr eaLnBrk="1" hangingPunct="1">
              <a:buFont typeface="Wingdings" pitchFamily="2" charset="2"/>
              <a:buNone/>
            </a:pPr>
            <a:r>
              <a:rPr lang="en-US" sz="1800" dirty="0">
                <a:latin typeface="Times New Roman" pitchFamily="18" charset="0"/>
                <a:cs typeface="Arial" charset="0"/>
              </a:rPr>
              <a:t>Export roster and records</a:t>
            </a:r>
          </a:p>
          <a:p>
            <a:pPr eaLnBrk="1" hangingPunct="1">
              <a:buFont typeface="Wingdings" pitchFamily="2" charset="2"/>
              <a:buNone/>
            </a:pPr>
            <a:endParaRPr lang="en-US" sz="1800" dirty="0">
              <a:effectLst/>
              <a:latin typeface="Times New Roman" pitchFamily="18" charset="0"/>
              <a:cs typeface="Arial" charset="0"/>
            </a:endParaRPr>
          </a:p>
        </p:txBody>
      </p:sp>
      <p:sp>
        <p:nvSpPr>
          <p:cNvPr id="584746" name="Rectangle 42"/>
          <p:cNvSpPr>
            <a:spLocks noChangeArrowheads="1"/>
          </p:cNvSpPr>
          <p:nvPr/>
        </p:nvSpPr>
        <p:spPr bwMode="auto">
          <a:xfrm>
            <a:off x="5215334" y="3460811"/>
            <a:ext cx="3565525" cy="457200"/>
          </a:xfrm>
          <a:prstGeom prst="rect">
            <a:avLst/>
          </a:prstGeom>
          <a:noFill/>
          <a:ln w="9525">
            <a:noFill/>
            <a:miter lim="800000"/>
            <a:headEnd/>
            <a:tailEnd/>
          </a:ln>
        </p:spPr>
        <p:txBody>
          <a:bodyPr/>
          <a:lstStyle/>
          <a:p>
            <a:pPr marL="342900" indent="-342900">
              <a:spcBef>
                <a:spcPct val="20000"/>
              </a:spcBef>
              <a:buClr>
                <a:schemeClr val="accent2"/>
              </a:buClr>
              <a:buSzPct val="80000"/>
              <a:buFont typeface="Wingdings" pitchFamily="2" charset="2"/>
              <a:buNone/>
            </a:pPr>
            <a:r>
              <a:rPr lang="en-US" i="0" dirty="0">
                <a:solidFill>
                  <a:schemeClr val="tx2">
                    <a:lumMod val="75000"/>
                  </a:schemeClr>
                </a:solidFill>
                <a:latin typeface="Times New Roman" pitchFamily="18" charset="0"/>
              </a:rPr>
              <a:t>BOTH TEAMS</a:t>
            </a:r>
          </a:p>
          <a:p>
            <a:pPr marL="342900" indent="-342900">
              <a:spcBef>
                <a:spcPct val="20000"/>
              </a:spcBef>
              <a:buClr>
                <a:schemeClr val="accent2"/>
              </a:buClr>
              <a:buSzPct val="80000"/>
              <a:buFont typeface="Wingdings" pitchFamily="2" charset="2"/>
              <a:buNone/>
            </a:pPr>
            <a:r>
              <a:rPr lang="en-US" i="0" dirty="0">
                <a:solidFill>
                  <a:schemeClr val="tx2">
                    <a:lumMod val="75000"/>
                  </a:schemeClr>
                </a:solidFill>
                <a:latin typeface="Times New Roman" pitchFamily="18" charset="0"/>
              </a:rPr>
              <a:t>Sat/Sun: Import results</a:t>
            </a:r>
          </a:p>
          <a:p>
            <a:pPr marL="342900" indent="-342900">
              <a:spcBef>
                <a:spcPct val="20000"/>
              </a:spcBef>
              <a:buClr>
                <a:schemeClr val="accent2"/>
              </a:buClr>
              <a:buSzPct val="80000"/>
              <a:buFont typeface="Wingdings" pitchFamily="2" charset="2"/>
              <a:buNone/>
            </a:pPr>
            <a:r>
              <a:rPr lang="en-US" i="0" dirty="0">
                <a:solidFill>
                  <a:schemeClr val="tx2">
                    <a:lumMod val="75000"/>
                  </a:schemeClr>
                </a:solidFill>
                <a:latin typeface="Times New Roman" pitchFamily="18" charset="0"/>
              </a:rPr>
              <a:t>Sat/Sun: Generate meet/team reports</a:t>
            </a:r>
          </a:p>
        </p:txBody>
      </p:sp>
      <p:sp>
        <p:nvSpPr>
          <p:cNvPr id="584763" name="Text Box 59"/>
          <p:cNvSpPr txBox="1">
            <a:spLocks noChangeArrowheads="1"/>
          </p:cNvSpPr>
          <p:nvPr/>
        </p:nvSpPr>
        <p:spPr bwMode="auto">
          <a:xfrm>
            <a:off x="2994024" y="2667000"/>
            <a:ext cx="1247775" cy="587375"/>
          </a:xfrm>
          <a:prstGeom prst="rect">
            <a:avLst/>
          </a:prstGeom>
          <a:noFill/>
          <a:ln w="9525">
            <a:noFill/>
            <a:miter lim="800000"/>
            <a:headEnd/>
            <a:tailEnd/>
          </a:ln>
        </p:spPr>
        <p:txBody>
          <a:bodyPr>
            <a:spAutoFit/>
          </a:bodyPr>
          <a:lstStyle/>
          <a:p>
            <a:pPr eaLnBrk="0" hangingPunct="0">
              <a:lnSpc>
                <a:spcPct val="90000"/>
              </a:lnSpc>
            </a:pPr>
            <a:r>
              <a:rPr lang="en-US" b="1" dirty="0">
                <a:latin typeface="Times New Roman" pitchFamily="18" charset="0"/>
              </a:rPr>
              <a:t>Your Firm Entry List</a:t>
            </a:r>
          </a:p>
        </p:txBody>
      </p:sp>
      <p:cxnSp>
        <p:nvCxnSpPr>
          <p:cNvPr id="75" name="Straight Arrow Connector 74"/>
          <p:cNvCxnSpPr>
            <a:cxnSpLocks noChangeShapeType="1"/>
          </p:cNvCxnSpPr>
          <p:nvPr/>
        </p:nvCxnSpPr>
        <p:spPr bwMode="auto">
          <a:xfrm flipH="1">
            <a:off x="2336800" y="2895600"/>
            <a:ext cx="657224" cy="0"/>
          </a:xfrm>
          <a:prstGeom prst="straightConnector1">
            <a:avLst/>
          </a:prstGeom>
          <a:noFill/>
          <a:ln w="19050" algn="ctr">
            <a:solidFill>
              <a:schemeClr val="tx1"/>
            </a:solidFill>
            <a:round/>
            <a:headEnd/>
            <a:tailEnd type="arrow" w="med" len="med"/>
          </a:ln>
        </p:spPr>
      </p:cxnSp>
      <p:sp>
        <p:nvSpPr>
          <p:cNvPr id="77" name="Rectangle 31"/>
          <p:cNvSpPr>
            <a:spLocks noChangeArrowheads="1"/>
          </p:cNvSpPr>
          <p:nvPr/>
        </p:nvSpPr>
        <p:spPr bwMode="auto">
          <a:xfrm>
            <a:off x="632618" y="3460811"/>
            <a:ext cx="4419600" cy="2862322"/>
          </a:xfrm>
          <a:prstGeom prst="rect">
            <a:avLst/>
          </a:prstGeom>
          <a:noFill/>
          <a:ln w="9525">
            <a:noFill/>
            <a:miter lim="800000"/>
            <a:headEnd/>
            <a:tailEnd/>
          </a:ln>
        </p:spPr>
        <p:txBody>
          <a:bodyPr wrap="square">
            <a:spAutoFit/>
          </a:bodyPr>
          <a:lstStyle/>
          <a:p>
            <a:pPr marL="342900" indent="-342900">
              <a:buClr>
                <a:schemeClr val="accent2"/>
              </a:buClr>
              <a:buSzPct val="80000"/>
              <a:buFont typeface="Wingdings" pitchFamily="2" charset="2"/>
              <a:buNone/>
            </a:pPr>
            <a:r>
              <a:rPr lang="en-US" i="0" dirty="0">
                <a:latin typeface="Times New Roman" pitchFamily="18" charset="0"/>
              </a:rPr>
              <a:t>HOST TEAM ONLY</a:t>
            </a:r>
          </a:p>
          <a:p>
            <a:pPr marL="342900" indent="-342900">
              <a:buClr>
                <a:schemeClr val="accent2"/>
              </a:buClr>
              <a:buSzPct val="80000"/>
              <a:buFont typeface="Wingdings" pitchFamily="2" charset="2"/>
              <a:buNone/>
            </a:pPr>
            <a:r>
              <a:rPr lang="en-US" i="0" dirty="0">
                <a:latin typeface="Times New Roman" pitchFamily="18" charset="0"/>
              </a:rPr>
              <a:t>Wed: Import MM events (meet “skeleton”)</a:t>
            </a:r>
          </a:p>
          <a:p>
            <a:pPr marL="342900" indent="-342900">
              <a:buClr>
                <a:schemeClr val="accent2"/>
              </a:buClr>
              <a:buSzPct val="80000"/>
              <a:buFont typeface="Wingdings" pitchFamily="2" charset="2"/>
              <a:buNone/>
            </a:pPr>
            <a:r>
              <a:rPr lang="en-US" i="0" dirty="0">
                <a:latin typeface="Times New Roman" pitchFamily="18" charset="0"/>
              </a:rPr>
              <a:t>Thu: Import entries/rosters/records</a:t>
            </a:r>
          </a:p>
          <a:p>
            <a:pPr marL="342900" indent="-342900">
              <a:buClr>
                <a:schemeClr val="accent2"/>
              </a:buClr>
              <a:buSzPct val="80000"/>
              <a:buFont typeface="Wingdings" pitchFamily="2" charset="2"/>
              <a:buNone/>
            </a:pPr>
            <a:r>
              <a:rPr lang="en-US" i="0" dirty="0">
                <a:latin typeface="Times New Roman" pitchFamily="18" charset="0"/>
              </a:rPr>
              <a:t>Thu: Seed meet</a:t>
            </a:r>
          </a:p>
          <a:p>
            <a:pPr marL="342900" indent="-342900">
              <a:buClr>
                <a:schemeClr val="accent2"/>
              </a:buClr>
              <a:buSzPct val="80000"/>
              <a:buFont typeface="Wingdings" pitchFamily="2" charset="2"/>
              <a:buNone/>
            </a:pPr>
            <a:r>
              <a:rPr lang="en-US" i="0" dirty="0">
                <a:latin typeface="Times New Roman" pitchFamily="18" charset="0"/>
              </a:rPr>
              <a:t>Thu: Send out meet sheets</a:t>
            </a:r>
          </a:p>
          <a:p>
            <a:pPr marL="342900" indent="-342900">
              <a:buClr>
                <a:schemeClr val="accent2"/>
              </a:buClr>
              <a:buSzPct val="80000"/>
              <a:buFont typeface="Wingdings" pitchFamily="2" charset="2"/>
              <a:buNone/>
            </a:pPr>
            <a:r>
              <a:rPr lang="en-US" i="0" dirty="0">
                <a:latin typeface="Times New Roman" pitchFamily="18" charset="0"/>
              </a:rPr>
              <a:t>Fri: Print time cards</a:t>
            </a:r>
          </a:p>
          <a:p>
            <a:pPr marL="342900" indent="-342900">
              <a:buClr>
                <a:schemeClr val="accent2"/>
              </a:buClr>
              <a:buSzPct val="80000"/>
              <a:buFont typeface="Wingdings" pitchFamily="2" charset="2"/>
              <a:buNone/>
            </a:pPr>
            <a:r>
              <a:rPr lang="en-US" i="0" dirty="0">
                <a:latin typeface="Times New Roman" pitchFamily="18" charset="0"/>
              </a:rPr>
              <a:t>Sat AM: Run meet</a:t>
            </a:r>
          </a:p>
          <a:p>
            <a:pPr marL="342900" indent="-342900">
              <a:buClr>
                <a:schemeClr val="accent2"/>
              </a:buClr>
              <a:buSzPct val="80000"/>
              <a:buFont typeface="Wingdings" pitchFamily="2" charset="2"/>
              <a:buNone/>
            </a:pPr>
            <a:r>
              <a:rPr lang="en-US" i="0" dirty="0">
                <a:latin typeface="Times New Roman" pitchFamily="18" charset="0"/>
              </a:rPr>
              <a:t>Sat PM: Generate meet reports</a:t>
            </a:r>
          </a:p>
          <a:p>
            <a:pPr marL="342900" indent="-342900">
              <a:buClr>
                <a:schemeClr val="accent2"/>
              </a:buClr>
              <a:buSzPct val="80000"/>
              <a:buFont typeface="Wingdings" pitchFamily="2" charset="2"/>
              <a:buNone/>
            </a:pPr>
            <a:r>
              <a:rPr lang="en-US" i="0" dirty="0">
                <a:latin typeface="Times New Roman" pitchFamily="18" charset="0"/>
              </a:rPr>
              <a:t>Sat PM: Export results, send to DDC</a:t>
            </a:r>
          </a:p>
          <a:p>
            <a:pPr marL="342900" indent="-342900">
              <a:buClr>
                <a:schemeClr val="accent2"/>
              </a:buClr>
              <a:buSzPct val="80000"/>
              <a:buFont typeface="Wingdings" pitchFamily="2" charset="2"/>
              <a:buNone/>
            </a:pPr>
            <a:endParaRPr lang="en-US" i="0" dirty="0">
              <a:latin typeface="Times New Roman" pitchFamily="18" charset="0"/>
            </a:endParaRPr>
          </a:p>
        </p:txBody>
      </p:sp>
    </p:spTree>
    <p:extLst>
      <p:ext uri="{BB962C8B-B14F-4D97-AF65-F5344CB8AC3E}">
        <p14:creationId xmlns:p14="http://schemas.microsoft.com/office/powerpoint/2010/main" val="306048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499"/>
                                          </p:stCondLst>
                                        </p:cTn>
                                        <p:tgtEl>
                                          <p:spTgt spid="58476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499"/>
                                          </p:stCondLst>
                                        </p:cTn>
                                        <p:tgtEl>
                                          <p:spTgt spid="7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9"/>
                                          </p:stCondLst>
                                        </p:cTn>
                                        <p:tgtEl>
                                          <p:spTgt spid="7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9"/>
                                          </p:stCondLst>
                                        </p:cTn>
                                        <p:tgtEl>
                                          <p:spTgt spid="5847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4746" grpId="0" autoUpdateAnimBg="0"/>
      <p:bldP spid="584763" grpId="0"/>
      <p:bldP spid="77"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Outline</a:t>
            </a:r>
            <a:endParaRPr lang="en-US" dirty="0"/>
          </a:p>
        </p:txBody>
      </p:sp>
      <p:sp>
        <p:nvSpPr>
          <p:cNvPr id="3" name="Content Placeholder 2"/>
          <p:cNvSpPr>
            <a:spLocks noGrp="1"/>
          </p:cNvSpPr>
          <p:nvPr>
            <p:ph idx="1"/>
          </p:nvPr>
        </p:nvSpPr>
        <p:spPr/>
        <p:txBody>
          <a:bodyPr/>
          <a:lstStyle/>
          <a:p>
            <a:r>
              <a:rPr lang="en-US" dirty="0"/>
              <a:t>Introduction</a:t>
            </a:r>
          </a:p>
          <a:p>
            <a:r>
              <a:rPr lang="en-US" dirty="0"/>
              <a:t>Resources</a:t>
            </a:r>
          </a:p>
          <a:p>
            <a:r>
              <a:rPr lang="en-US" dirty="0"/>
              <a:t>Software overview</a:t>
            </a:r>
          </a:p>
          <a:p>
            <a:r>
              <a:rPr lang="en-US" dirty="0"/>
              <a:t>Getting started</a:t>
            </a:r>
          </a:p>
          <a:p>
            <a:r>
              <a:rPr lang="en-US" dirty="0"/>
              <a:t>Process overview</a:t>
            </a:r>
          </a:p>
          <a:p>
            <a:r>
              <a:rPr lang="en-US" dirty="0"/>
              <a:t>Tips &amp; tricks</a:t>
            </a:r>
          </a:p>
          <a:p>
            <a:endParaRPr lang="en-US" dirty="0"/>
          </a:p>
        </p:txBody>
      </p:sp>
      <p:sp>
        <p:nvSpPr>
          <p:cNvPr id="20483" name="Slide Number Placeholder 3"/>
          <p:cNvSpPr>
            <a:spLocks noGrp="1"/>
          </p:cNvSpPr>
          <p:nvPr>
            <p:ph type="sldNum" sz="quarter" idx="12"/>
          </p:nvPr>
        </p:nvSpPr>
        <p:spPr/>
        <p:txBody>
          <a:bodyPr/>
          <a:lstStyle/>
          <a:p>
            <a:fld id="{22311F66-D740-431C-B8CD-839E4139D535}" type="slidenum">
              <a:rPr lang="en-US" smtClean="0"/>
              <a:pPr/>
              <a:t>14</a:t>
            </a:fld>
            <a:endParaRPr lang="en-US"/>
          </a:p>
        </p:txBody>
      </p:sp>
      <p:sp>
        <p:nvSpPr>
          <p:cNvPr id="5" name="Right Arrow 4"/>
          <p:cNvSpPr/>
          <p:nvPr/>
        </p:nvSpPr>
        <p:spPr bwMode="auto">
          <a:xfrm>
            <a:off x="381000" y="2743200"/>
            <a:ext cx="457200" cy="381000"/>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Tree>
    <p:extLst>
      <p:ext uri="{BB962C8B-B14F-4D97-AF65-F5344CB8AC3E}">
        <p14:creationId xmlns:p14="http://schemas.microsoft.com/office/powerpoint/2010/main" val="13535864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4C97A-FEAF-AA35-0E39-ACCAF9321B0A}"/>
              </a:ext>
            </a:extLst>
          </p:cNvPr>
          <p:cNvSpPr>
            <a:spLocks noGrp="1"/>
          </p:cNvSpPr>
          <p:nvPr>
            <p:ph type="title"/>
          </p:nvPr>
        </p:nvSpPr>
        <p:spPr/>
        <p:txBody>
          <a:bodyPr/>
          <a:lstStyle/>
          <a:p>
            <a:r>
              <a:rPr lang="en-US" dirty="0"/>
              <a:t>Getting the Software</a:t>
            </a:r>
          </a:p>
        </p:txBody>
      </p:sp>
      <p:sp>
        <p:nvSpPr>
          <p:cNvPr id="3" name="Content Placeholder 2">
            <a:extLst>
              <a:ext uri="{FF2B5EF4-FFF2-40B4-BE49-F238E27FC236}">
                <a16:creationId xmlns:a16="http://schemas.microsoft.com/office/drawing/2014/main" id="{8B888E92-02D0-BD5E-4574-7B48859B0A14}"/>
              </a:ext>
            </a:extLst>
          </p:cNvPr>
          <p:cNvSpPr>
            <a:spLocks noGrp="1"/>
          </p:cNvSpPr>
          <p:nvPr>
            <p:ph idx="1"/>
          </p:nvPr>
        </p:nvSpPr>
        <p:spPr/>
        <p:txBody>
          <a:bodyPr/>
          <a:lstStyle/>
          <a:p>
            <a:r>
              <a:rPr lang="en-US" dirty="0"/>
              <a:t>Need both TM 8.0 and MM 8.0 on PC laptop</a:t>
            </a:r>
          </a:p>
          <a:p>
            <a:r>
              <a:rPr lang="en-US"/>
              <a:t>Contact Michelle Hale at </a:t>
            </a:r>
            <a:r>
              <a:rPr lang="en-US">
                <a:hlinkClick r:id="rId2"/>
              </a:rPr>
              <a:t>NVSLTechnology@gmail.com</a:t>
            </a:r>
            <a:r>
              <a:rPr lang="en-US"/>
              <a:t> if you need to install TM &amp;/or MM on a new laptop</a:t>
            </a:r>
            <a:endParaRPr lang="en-US" dirty="0"/>
          </a:p>
          <a:p>
            <a:r>
              <a:rPr lang="en-US" dirty="0"/>
              <a:t>Installation instructions on website in Documents at </a:t>
            </a:r>
            <a:r>
              <a:rPr lang="en-US" dirty="0">
                <a:hlinkClick r:id="rId3"/>
              </a:rPr>
              <a:t>Hy-Tek (A-Meets)/Procedures/Tips</a:t>
            </a:r>
            <a:endParaRPr lang="en-US" dirty="0"/>
          </a:p>
        </p:txBody>
      </p:sp>
      <p:sp>
        <p:nvSpPr>
          <p:cNvPr id="4" name="Slide Number Placeholder 3">
            <a:extLst>
              <a:ext uri="{FF2B5EF4-FFF2-40B4-BE49-F238E27FC236}">
                <a16:creationId xmlns:a16="http://schemas.microsoft.com/office/drawing/2014/main" id="{13EA5319-308E-A5EB-87FD-BE6EA4BBA7CC}"/>
              </a:ext>
            </a:extLst>
          </p:cNvPr>
          <p:cNvSpPr>
            <a:spLocks noGrp="1"/>
          </p:cNvSpPr>
          <p:nvPr>
            <p:ph type="sldNum" sz="quarter" idx="12"/>
          </p:nvPr>
        </p:nvSpPr>
        <p:spPr/>
        <p:txBody>
          <a:bodyPr/>
          <a:lstStyle/>
          <a:p>
            <a:pPr>
              <a:defRPr/>
            </a:pPr>
            <a:fld id="{62D55431-2533-4478-B043-1579F94B4F29}" type="slidenum">
              <a:rPr lang="en-US" smtClean="0"/>
              <a:pPr>
                <a:defRPr/>
              </a:pPr>
              <a:t>15</a:t>
            </a:fld>
            <a:endParaRPr lang="en-US"/>
          </a:p>
        </p:txBody>
      </p:sp>
    </p:spTree>
    <p:extLst>
      <p:ext uri="{BB962C8B-B14F-4D97-AF65-F5344CB8AC3E}">
        <p14:creationId xmlns:p14="http://schemas.microsoft.com/office/powerpoint/2010/main" val="31304562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1251F-60C3-F829-1563-0DDE9779706B}"/>
              </a:ext>
            </a:extLst>
          </p:cNvPr>
          <p:cNvSpPr>
            <a:spLocks noGrp="1"/>
          </p:cNvSpPr>
          <p:nvPr>
            <p:ph type="title"/>
          </p:nvPr>
        </p:nvSpPr>
        <p:spPr/>
        <p:txBody>
          <a:bodyPr/>
          <a:lstStyle/>
          <a:p>
            <a:r>
              <a:rPr lang="en-US" dirty="0"/>
              <a:t>Software Quirks</a:t>
            </a:r>
          </a:p>
        </p:txBody>
      </p:sp>
      <p:sp>
        <p:nvSpPr>
          <p:cNvPr id="3" name="Content Placeholder 2">
            <a:extLst>
              <a:ext uri="{FF2B5EF4-FFF2-40B4-BE49-F238E27FC236}">
                <a16:creationId xmlns:a16="http://schemas.microsoft.com/office/drawing/2014/main" id="{284E072D-8803-4F23-06C6-6DB33C1A6770}"/>
              </a:ext>
            </a:extLst>
          </p:cNvPr>
          <p:cNvSpPr>
            <a:spLocks noGrp="1"/>
          </p:cNvSpPr>
          <p:nvPr>
            <p:ph idx="1"/>
          </p:nvPr>
        </p:nvSpPr>
        <p:spPr/>
        <p:txBody>
          <a:bodyPr/>
          <a:lstStyle/>
          <a:p>
            <a:r>
              <a:rPr lang="en-US" dirty="0"/>
              <a:t>You can run the Olympics!</a:t>
            </a:r>
          </a:p>
          <a:p>
            <a:r>
              <a:rPr lang="en-US" dirty="0"/>
              <a:t>(Nearly) All changes saved automatically</a:t>
            </a:r>
          </a:p>
          <a:p>
            <a:r>
              <a:rPr lang="en-US" dirty="0"/>
              <a:t>Zip files/1001 clicks to open a file</a:t>
            </a:r>
          </a:p>
          <a:p>
            <a:r>
              <a:rPr lang="en-US" dirty="0"/>
              <a:t>Collated printing doesn’t work; save as PDF, then print</a:t>
            </a:r>
          </a:p>
          <a:p>
            <a:r>
              <a:rPr lang="en-US" dirty="0"/>
              <a:t>B meet time card printing glitch</a:t>
            </a:r>
          </a:p>
          <a:p>
            <a:endParaRPr lang="en-US" dirty="0"/>
          </a:p>
        </p:txBody>
      </p:sp>
      <p:sp>
        <p:nvSpPr>
          <p:cNvPr id="4" name="Slide Number Placeholder 3">
            <a:extLst>
              <a:ext uri="{FF2B5EF4-FFF2-40B4-BE49-F238E27FC236}">
                <a16:creationId xmlns:a16="http://schemas.microsoft.com/office/drawing/2014/main" id="{D098ED82-C9F7-AB43-85BD-464C78DEAC88}"/>
              </a:ext>
            </a:extLst>
          </p:cNvPr>
          <p:cNvSpPr>
            <a:spLocks noGrp="1"/>
          </p:cNvSpPr>
          <p:nvPr>
            <p:ph type="sldNum" sz="quarter" idx="12"/>
          </p:nvPr>
        </p:nvSpPr>
        <p:spPr/>
        <p:txBody>
          <a:bodyPr/>
          <a:lstStyle/>
          <a:p>
            <a:pPr>
              <a:defRPr/>
            </a:pPr>
            <a:fld id="{62D55431-2533-4478-B043-1579F94B4F29}" type="slidenum">
              <a:rPr lang="en-US" smtClean="0"/>
              <a:pPr>
                <a:defRPr/>
              </a:pPr>
              <a:t>16</a:t>
            </a:fld>
            <a:endParaRPr lang="en-US"/>
          </a:p>
        </p:txBody>
      </p:sp>
    </p:spTree>
    <p:extLst>
      <p:ext uri="{BB962C8B-B14F-4D97-AF65-F5344CB8AC3E}">
        <p14:creationId xmlns:p14="http://schemas.microsoft.com/office/powerpoint/2010/main" val="24277909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TM System Age-Up Date</a:t>
            </a:r>
          </a:p>
        </p:txBody>
      </p:sp>
      <p:sp>
        <p:nvSpPr>
          <p:cNvPr id="3" name="Content Placeholder 2"/>
          <p:cNvSpPr>
            <a:spLocks noGrp="1"/>
          </p:cNvSpPr>
          <p:nvPr>
            <p:ph idx="1"/>
          </p:nvPr>
        </p:nvSpPr>
        <p:spPr>
          <a:xfrm>
            <a:off x="457200" y="1143000"/>
            <a:ext cx="8229600" cy="2514600"/>
          </a:xfrm>
        </p:spPr>
        <p:txBody>
          <a:bodyPr>
            <a:normAutofit fontScale="77500" lnSpcReduction="20000"/>
          </a:bodyPr>
          <a:lstStyle/>
          <a:p>
            <a:r>
              <a:rPr lang="en-US" dirty="0"/>
              <a:t>Meet and System Age-Up settings controls how the software determines a swimmers age for reports and various information screens</a:t>
            </a:r>
          </a:p>
          <a:p>
            <a:r>
              <a:rPr lang="en-US" dirty="0"/>
              <a:t>For the NVSL a swimmer’s competition age is determined by his/her age on June 1st </a:t>
            </a:r>
          </a:p>
          <a:p>
            <a:pPr lvl="1"/>
            <a:r>
              <a:rPr lang="en-US" dirty="0"/>
              <a:t>Meet Age-up Date is used by default if not specified in meet events file</a:t>
            </a:r>
          </a:p>
          <a:p>
            <a:pPr lvl="1"/>
            <a:r>
              <a:rPr lang="en-US" dirty="0"/>
              <a:t>It is recommended that the System Age-Up setting be set to June 1st </a:t>
            </a:r>
          </a:p>
          <a:p>
            <a:pPr lvl="1"/>
            <a:r>
              <a:rPr lang="en-US" dirty="0"/>
              <a:t>You can always change the setting if a swimmer’s true age is required</a:t>
            </a:r>
          </a:p>
        </p:txBody>
      </p:sp>
      <p:sp>
        <p:nvSpPr>
          <p:cNvPr id="44035" name="Slide Number Placeholder 3"/>
          <p:cNvSpPr>
            <a:spLocks noGrp="1"/>
          </p:cNvSpPr>
          <p:nvPr>
            <p:ph type="sldNum" sz="quarter" idx="12"/>
          </p:nvPr>
        </p:nvSpPr>
        <p:spPr/>
        <p:txBody>
          <a:bodyPr/>
          <a:lstStyle/>
          <a:p>
            <a:fld id="{8E1218BC-ADD0-4AF1-BE57-00969B170642}" type="slidenum">
              <a:rPr lang="en-US" smtClean="0"/>
              <a:pPr/>
              <a:t>17</a:t>
            </a:fld>
            <a:endParaRPr lang="en-US"/>
          </a:p>
        </p:txBody>
      </p:sp>
      <p:sp>
        <p:nvSpPr>
          <p:cNvPr id="44039" name="TextBox 5"/>
          <p:cNvSpPr txBox="1">
            <a:spLocks noChangeArrowheads="1"/>
          </p:cNvSpPr>
          <p:nvPr/>
        </p:nvSpPr>
        <p:spPr bwMode="auto">
          <a:xfrm>
            <a:off x="1981200" y="5943600"/>
            <a:ext cx="1828800" cy="307777"/>
          </a:xfrm>
          <a:prstGeom prst="rect">
            <a:avLst/>
          </a:prstGeom>
          <a:solidFill>
            <a:schemeClr val="bg1"/>
          </a:solid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System Age-Up Date</a:t>
            </a:r>
          </a:p>
        </p:txBody>
      </p:sp>
      <p:pic>
        <p:nvPicPr>
          <p:cNvPr id="205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228600" y="3505200"/>
            <a:ext cx="8412480" cy="24014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3899140" y="3748383"/>
            <a:ext cx="3111260" cy="3008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038" name="Rounded Rectangle 4"/>
          <p:cNvSpPr>
            <a:spLocks noChangeArrowheads="1"/>
          </p:cNvSpPr>
          <p:nvPr/>
        </p:nvSpPr>
        <p:spPr bwMode="auto">
          <a:xfrm>
            <a:off x="5374640" y="5846418"/>
            <a:ext cx="1483360" cy="476250"/>
          </a:xfrm>
          <a:prstGeom prst="roundRect">
            <a:avLst>
              <a:gd name="adj" fmla="val 16667"/>
            </a:avLst>
          </a:prstGeom>
          <a:noFill/>
          <a:ln w="9525" algn="ctr">
            <a:solidFill>
              <a:srgbClr val="FF0000"/>
            </a:solidFill>
            <a:round/>
            <a:headEnd/>
            <a:tailEnd/>
          </a:ln>
        </p:spPr>
        <p:txBody>
          <a:bodyPr wrap="none" anchor="ctr"/>
          <a:lstStyle/>
          <a:p>
            <a:pPr eaLnBrk="0" hangingPunct="0"/>
            <a:endParaRPr lang="en-US"/>
          </a:p>
        </p:txBody>
      </p:sp>
      <p:cxnSp>
        <p:nvCxnSpPr>
          <p:cNvPr id="44040" name="Straight Arrow Connector 7"/>
          <p:cNvCxnSpPr>
            <a:cxnSpLocks noChangeShapeType="1"/>
            <a:stCxn id="44039" idx="3"/>
            <a:endCxn id="44038" idx="1"/>
          </p:cNvCxnSpPr>
          <p:nvPr/>
        </p:nvCxnSpPr>
        <p:spPr bwMode="auto">
          <a:xfrm flipV="1">
            <a:off x="3810000" y="6084543"/>
            <a:ext cx="1564640" cy="12946"/>
          </a:xfrm>
          <a:prstGeom prst="straightConnector1">
            <a:avLst/>
          </a:prstGeom>
          <a:noFill/>
          <a:ln w="9525" algn="ctr">
            <a:solidFill>
              <a:srgbClr val="FF0000"/>
            </a:solidFill>
            <a:round/>
            <a:headEnd/>
            <a:tailEnd type="arrow" w="med" len="med"/>
          </a:ln>
        </p:spPr>
      </p:cxnSp>
      <p:sp>
        <p:nvSpPr>
          <p:cNvPr id="10" name="TextBox 5"/>
          <p:cNvSpPr txBox="1">
            <a:spLocks noChangeArrowheads="1"/>
          </p:cNvSpPr>
          <p:nvPr/>
        </p:nvSpPr>
        <p:spPr bwMode="auto">
          <a:xfrm>
            <a:off x="2133600" y="5711825"/>
            <a:ext cx="1676400" cy="307777"/>
          </a:xfrm>
          <a:prstGeom prst="rect">
            <a:avLst/>
          </a:prstGeom>
          <a:solidFill>
            <a:schemeClr val="bg1"/>
          </a:solid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Meet Age-Up Date</a:t>
            </a:r>
          </a:p>
        </p:txBody>
      </p:sp>
      <p:sp>
        <p:nvSpPr>
          <p:cNvPr id="11" name="Rounded Rectangle 4"/>
          <p:cNvSpPr>
            <a:spLocks noChangeArrowheads="1"/>
          </p:cNvSpPr>
          <p:nvPr/>
        </p:nvSpPr>
        <p:spPr bwMode="auto">
          <a:xfrm>
            <a:off x="5390515" y="5051424"/>
            <a:ext cx="1467485" cy="739776"/>
          </a:xfrm>
          <a:prstGeom prst="roundRect">
            <a:avLst>
              <a:gd name="adj" fmla="val 16667"/>
            </a:avLst>
          </a:prstGeom>
          <a:noFill/>
          <a:ln w="9525" algn="ctr">
            <a:solidFill>
              <a:srgbClr val="FF0000"/>
            </a:solidFill>
            <a:round/>
            <a:headEnd/>
            <a:tailEnd/>
          </a:ln>
        </p:spPr>
        <p:txBody>
          <a:bodyPr wrap="none" anchor="ctr"/>
          <a:lstStyle/>
          <a:p>
            <a:pPr eaLnBrk="0" hangingPunct="0"/>
            <a:endParaRPr lang="en-US"/>
          </a:p>
        </p:txBody>
      </p:sp>
      <p:cxnSp>
        <p:nvCxnSpPr>
          <p:cNvPr id="12" name="Straight Arrow Connector 7"/>
          <p:cNvCxnSpPr>
            <a:cxnSpLocks noChangeShapeType="1"/>
            <a:stCxn id="10" idx="3"/>
            <a:endCxn id="11" idx="1"/>
          </p:cNvCxnSpPr>
          <p:nvPr/>
        </p:nvCxnSpPr>
        <p:spPr bwMode="auto">
          <a:xfrm flipV="1">
            <a:off x="3810000" y="5421312"/>
            <a:ext cx="1580515" cy="444402"/>
          </a:xfrm>
          <a:prstGeom prst="straightConnector1">
            <a:avLst/>
          </a:prstGeom>
          <a:noFill/>
          <a:ln w="9525" algn="ctr">
            <a:solidFill>
              <a:srgbClr val="FF0000"/>
            </a:solidFill>
            <a:round/>
            <a:headEnd/>
            <a:tailEnd type="arrow" w="med" len="med"/>
          </a:ln>
        </p:spPr>
      </p:cxnSp>
    </p:spTree>
    <p:extLst>
      <p:ext uri="{BB962C8B-B14F-4D97-AF65-F5344CB8AC3E}">
        <p14:creationId xmlns:p14="http://schemas.microsoft.com/office/powerpoint/2010/main" val="6160291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414670" y="1646422"/>
            <a:ext cx="7355537" cy="475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703" name="Rectangle 2055"/>
          <p:cNvSpPr>
            <a:spLocks noGrp="1" noRot="1" noChangeArrowheads="1"/>
          </p:cNvSpPr>
          <p:nvPr>
            <p:ph type="title"/>
          </p:nvPr>
        </p:nvSpPr>
        <p:spPr/>
        <p:txBody>
          <a:bodyPr/>
          <a:lstStyle/>
          <a:p>
            <a:r>
              <a:rPr lang="en-US" dirty="0"/>
              <a:t>Add/Modify Athletes in TM</a:t>
            </a:r>
          </a:p>
        </p:txBody>
      </p:sp>
      <p:sp>
        <p:nvSpPr>
          <p:cNvPr id="29704" name="Rectangle 2056"/>
          <p:cNvSpPr>
            <a:spLocks noGrp="1" noChangeArrowheads="1"/>
          </p:cNvSpPr>
          <p:nvPr>
            <p:ph idx="1"/>
          </p:nvPr>
        </p:nvSpPr>
        <p:spPr/>
        <p:txBody>
          <a:bodyPr/>
          <a:lstStyle/>
          <a:p>
            <a:r>
              <a:rPr lang="en-US"/>
              <a:t>Click Athletes from the TM main menu</a:t>
            </a:r>
          </a:p>
        </p:txBody>
      </p:sp>
      <p:sp>
        <p:nvSpPr>
          <p:cNvPr id="45060" name="Slide Number Placeholder 1"/>
          <p:cNvSpPr>
            <a:spLocks noGrp="1"/>
          </p:cNvSpPr>
          <p:nvPr>
            <p:ph type="sldNum" sz="quarter" idx="12"/>
          </p:nvPr>
        </p:nvSpPr>
        <p:spPr/>
        <p:txBody>
          <a:bodyPr/>
          <a:lstStyle/>
          <a:p>
            <a:fld id="{B40F0931-489A-4CD3-B228-3CC2803A5172}" type="slidenum">
              <a:rPr lang="en-US" smtClean="0"/>
              <a:pPr/>
              <a:t>18</a:t>
            </a:fld>
            <a:endParaRPr lang="en-US"/>
          </a:p>
        </p:txBody>
      </p:sp>
      <p:sp>
        <p:nvSpPr>
          <p:cNvPr id="45061" name="Rounded Rectangle 5"/>
          <p:cNvSpPr>
            <a:spLocks noChangeArrowheads="1"/>
          </p:cNvSpPr>
          <p:nvPr/>
        </p:nvSpPr>
        <p:spPr bwMode="auto">
          <a:xfrm>
            <a:off x="1905000" y="1805388"/>
            <a:ext cx="228600" cy="99612"/>
          </a:xfrm>
          <a:prstGeom prst="roundRect">
            <a:avLst>
              <a:gd name="adj" fmla="val 16667"/>
            </a:avLst>
          </a:prstGeom>
          <a:noFill/>
          <a:ln w="12700" algn="ctr">
            <a:solidFill>
              <a:srgbClr val="FF0000"/>
            </a:solidFill>
            <a:round/>
            <a:headEnd/>
            <a:tailEnd/>
          </a:ln>
        </p:spPr>
        <p:txBody>
          <a:bodyPr wrap="none" anchor="ctr"/>
          <a:lstStyle/>
          <a:p>
            <a:pPr eaLnBrk="0" hangingPunct="0"/>
            <a:endParaRPr lang="en-US"/>
          </a:p>
        </p:txBody>
      </p:sp>
      <p:sp>
        <p:nvSpPr>
          <p:cNvPr id="45062" name="TextBox 6"/>
          <p:cNvSpPr txBox="1">
            <a:spLocks noChangeArrowheads="1"/>
          </p:cNvSpPr>
          <p:nvPr/>
        </p:nvSpPr>
        <p:spPr bwMode="auto">
          <a:xfrm>
            <a:off x="152400" y="2033988"/>
            <a:ext cx="914400" cy="523875"/>
          </a:xfrm>
          <a:prstGeom prst="rect">
            <a:avLst/>
          </a:prstGeom>
          <a:noFill/>
          <a:ln w="9525">
            <a:noFill/>
            <a:miter lim="800000"/>
            <a:headEnd/>
            <a:tailEnd/>
          </a:ln>
        </p:spPr>
        <p:txBody>
          <a:bodyPr>
            <a:spAutoFit/>
          </a:bodyPr>
          <a:lstStyle/>
          <a:p>
            <a:pPr eaLnBrk="0" hangingPunct="0"/>
            <a:r>
              <a:rPr lang="en-US" sz="1400" i="0" dirty="0">
                <a:solidFill>
                  <a:srgbClr val="FF0000"/>
                </a:solidFill>
                <a:latin typeface="Tahoma" pitchFamily="34" charset="0"/>
                <a:cs typeface="Tahoma" pitchFamily="34" charset="0"/>
              </a:rPr>
              <a:t>Add new Athletes</a:t>
            </a:r>
          </a:p>
        </p:txBody>
      </p:sp>
      <p:cxnSp>
        <p:nvCxnSpPr>
          <p:cNvPr id="45063" name="Straight Arrow Connector 3"/>
          <p:cNvCxnSpPr>
            <a:cxnSpLocks noChangeShapeType="1"/>
            <a:stCxn id="45062" idx="3"/>
            <a:endCxn id="45061" idx="1"/>
          </p:cNvCxnSpPr>
          <p:nvPr/>
        </p:nvCxnSpPr>
        <p:spPr bwMode="auto">
          <a:xfrm flipV="1">
            <a:off x="1066800" y="1855194"/>
            <a:ext cx="838200" cy="440732"/>
          </a:xfrm>
          <a:prstGeom prst="straightConnector1">
            <a:avLst/>
          </a:prstGeom>
          <a:noFill/>
          <a:ln w="9525" algn="ctr">
            <a:solidFill>
              <a:srgbClr val="FF0000"/>
            </a:solidFill>
            <a:round/>
            <a:headEnd/>
            <a:tailEnd type="arrow" w="med" len="med"/>
          </a:ln>
        </p:spPr>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143001" y="1077558"/>
            <a:ext cx="6723908" cy="46417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itle 3"/>
          <p:cNvSpPr>
            <a:spLocks noGrp="1"/>
          </p:cNvSpPr>
          <p:nvPr>
            <p:ph type="title"/>
          </p:nvPr>
        </p:nvSpPr>
        <p:spPr/>
        <p:txBody>
          <a:bodyPr>
            <a:normAutofit/>
          </a:bodyPr>
          <a:lstStyle/>
          <a:p>
            <a:r>
              <a:rPr lang="en-US" dirty="0"/>
              <a:t>Add/Modify Athletes in TM</a:t>
            </a:r>
          </a:p>
        </p:txBody>
      </p:sp>
      <p:sp>
        <p:nvSpPr>
          <p:cNvPr id="42" name="Content Placeholder 41"/>
          <p:cNvSpPr>
            <a:spLocks noGrp="1"/>
          </p:cNvSpPr>
          <p:nvPr>
            <p:ph idx="1"/>
          </p:nvPr>
        </p:nvSpPr>
        <p:spPr>
          <a:xfrm>
            <a:off x="424113" y="5713512"/>
            <a:ext cx="8229600" cy="993576"/>
          </a:xfrm>
        </p:spPr>
        <p:txBody>
          <a:bodyPr>
            <a:normAutofit fontScale="77500" lnSpcReduction="20000"/>
          </a:bodyPr>
          <a:lstStyle/>
          <a:p>
            <a:r>
              <a:rPr lang="en-US" dirty="0"/>
              <a:t>Be sure to enter birthdates for all swimmers</a:t>
            </a:r>
          </a:p>
          <a:p>
            <a:r>
              <a:rPr lang="en-US" dirty="0"/>
              <a:t>Can make all your swimmers inactive and then activate them as they register for the new season</a:t>
            </a:r>
          </a:p>
        </p:txBody>
      </p:sp>
      <p:sp>
        <p:nvSpPr>
          <p:cNvPr id="49155" name="Slide Number Placeholder 1"/>
          <p:cNvSpPr>
            <a:spLocks noGrp="1"/>
          </p:cNvSpPr>
          <p:nvPr>
            <p:ph type="sldNum" sz="quarter" idx="12"/>
          </p:nvPr>
        </p:nvSpPr>
        <p:spPr/>
        <p:txBody>
          <a:bodyPr/>
          <a:lstStyle/>
          <a:p>
            <a:fld id="{113992D4-78D7-4A9E-B02A-99786FAAFBD3}" type="slidenum">
              <a:rPr lang="en-US" smtClean="0"/>
              <a:pPr/>
              <a:t>19</a:t>
            </a:fld>
            <a:endParaRPr lang="en-US"/>
          </a:p>
        </p:txBody>
      </p:sp>
      <p:sp>
        <p:nvSpPr>
          <p:cNvPr id="5" name="Rounded Rectangle 5"/>
          <p:cNvSpPr>
            <a:spLocks noChangeArrowheads="1"/>
          </p:cNvSpPr>
          <p:nvPr/>
        </p:nvSpPr>
        <p:spPr bwMode="auto">
          <a:xfrm>
            <a:off x="1172029" y="2340835"/>
            <a:ext cx="4038600" cy="252012"/>
          </a:xfrm>
          <a:prstGeom prst="roundRect">
            <a:avLst>
              <a:gd name="adj" fmla="val 16667"/>
            </a:avLst>
          </a:prstGeom>
          <a:noFill/>
          <a:ln w="12700" algn="ctr">
            <a:solidFill>
              <a:srgbClr val="FF0000"/>
            </a:solidFill>
            <a:round/>
            <a:headEnd/>
            <a:tailEnd/>
          </a:ln>
        </p:spPr>
        <p:txBody>
          <a:bodyPr wrap="none" anchor="ctr"/>
          <a:lstStyle/>
          <a:p>
            <a:pPr eaLnBrk="0" hangingPunct="0"/>
            <a:endParaRPr lang="en-US"/>
          </a:p>
        </p:txBody>
      </p:sp>
      <p:sp>
        <p:nvSpPr>
          <p:cNvPr id="6" name="TextBox 6"/>
          <p:cNvSpPr txBox="1">
            <a:spLocks noChangeArrowheads="1"/>
          </p:cNvSpPr>
          <p:nvPr/>
        </p:nvSpPr>
        <p:spPr bwMode="auto">
          <a:xfrm>
            <a:off x="304800" y="2308321"/>
            <a:ext cx="609600" cy="307777"/>
          </a:xfrm>
          <a:prstGeom prst="rect">
            <a:avLst/>
          </a:prstGeom>
          <a:solidFill>
            <a:schemeClr val="bg1"/>
          </a:solid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Tabs</a:t>
            </a:r>
          </a:p>
        </p:txBody>
      </p:sp>
      <p:cxnSp>
        <p:nvCxnSpPr>
          <p:cNvPr id="7" name="Straight Arrow Connector 3"/>
          <p:cNvCxnSpPr>
            <a:cxnSpLocks noChangeShapeType="1"/>
            <a:stCxn id="6" idx="3"/>
            <a:endCxn id="5" idx="1"/>
          </p:cNvCxnSpPr>
          <p:nvPr/>
        </p:nvCxnSpPr>
        <p:spPr bwMode="auto">
          <a:xfrm>
            <a:off x="914400" y="2462210"/>
            <a:ext cx="257629" cy="4631"/>
          </a:xfrm>
          <a:prstGeom prst="straightConnector1">
            <a:avLst/>
          </a:prstGeom>
          <a:noFill/>
          <a:ln w="9525" algn="ctr">
            <a:solidFill>
              <a:srgbClr val="FF0000"/>
            </a:solidFill>
            <a:round/>
            <a:headEnd/>
            <a:tailEnd type="arrow" w="med" len="med"/>
          </a:ln>
        </p:spPr>
      </p:cxnSp>
      <p:sp>
        <p:nvSpPr>
          <p:cNvPr id="12" name="Rounded Rectangle 5"/>
          <p:cNvSpPr>
            <a:spLocks noChangeArrowheads="1"/>
          </p:cNvSpPr>
          <p:nvPr/>
        </p:nvSpPr>
        <p:spPr bwMode="auto">
          <a:xfrm>
            <a:off x="6172200" y="4675434"/>
            <a:ext cx="626166" cy="126006"/>
          </a:xfrm>
          <a:prstGeom prst="roundRect">
            <a:avLst>
              <a:gd name="adj" fmla="val 16667"/>
            </a:avLst>
          </a:prstGeom>
          <a:noFill/>
          <a:ln w="12700" algn="ctr">
            <a:solidFill>
              <a:srgbClr val="FF0000"/>
            </a:solidFill>
            <a:round/>
            <a:headEnd/>
            <a:tailEnd/>
          </a:ln>
        </p:spPr>
        <p:txBody>
          <a:bodyPr wrap="none" anchor="ctr"/>
          <a:lstStyle/>
          <a:p>
            <a:pPr eaLnBrk="0" hangingPunct="0"/>
            <a:endParaRPr lang="en-US"/>
          </a:p>
        </p:txBody>
      </p:sp>
      <p:sp>
        <p:nvSpPr>
          <p:cNvPr id="14" name="Rounded Rectangle 5"/>
          <p:cNvSpPr>
            <a:spLocks noChangeArrowheads="1"/>
          </p:cNvSpPr>
          <p:nvPr/>
        </p:nvSpPr>
        <p:spPr bwMode="auto">
          <a:xfrm>
            <a:off x="1172029" y="2058374"/>
            <a:ext cx="4009571" cy="282461"/>
          </a:xfrm>
          <a:prstGeom prst="roundRect">
            <a:avLst>
              <a:gd name="adj" fmla="val 16667"/>
            </a:avLst>
          </a:prstGeom>
          <a:noFill/>
          <a:ln w="12700" algn="ctr">
            <a:solidFill>
              <a:srgbClr val="FF0000"/>
            </a:solidFill>
            <a:round/>
            <a:headEnd/>
            <a:tailEnd/>
          </a:ln>
        </p:spPr>
        <p:txBody>
          <a:bodyPr wrap="none" anchor="ctr"/>
          <a:lstStyle/>
          <a:p>
            <a:pPr eaLnBrk="0" hangingPunct="0"/>
            <a:endParaRPr lang="en-US"/>
          </a:p>
        </p:txBody>
      </p:sp>
      <p:sp>
        <p:nvSpPr>
          <p:cNvPr id="15" name="TextBox 6"/>
          <p:cNvSpPr txBox="1">
            <a:spLocks noChangeArrowheads="1"/>
          </p:cNvSpPr>
          <p:nvPr/>
        </p:nvSpPr>
        <p:spPr bwMode="auto">
          <a:xfrm>
            <a:off x="6172200" y="1838980"/>
            <a:ext cx="2819400" cy="523220"/>
          </a:xfrm>
          <a:prstGeom prst="rect">
            <a:avLst/>
          </a:prstGeom>
          <a:solidFill>
            <a:schemeClr val="bg1"/>
          </a:solid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Shows up when second athlete with same last name is entered</a:t>
            </a:r>
          </a:p>
        </p:txBody>
      </p:sp>
      <p:cxnSp>
        <p:nvCxnSpPr>
          <p:cNvPr id="16" name="Straight Arrow Connector 3"/>
          <p:cNvCxnSpPr>
            <a:cxnSpLocks noChangeShapeType="1"/>
            <a:stCxn id="15" idx="1"/>
            <a:endCxn id="14" idx="3"/>
          </p:cNvCxnSpPr>
          <p:nvPr/>
        </p:nvCxnSpPr>
        <p:spPr bwMode="auto">
          <a:xfrm flipH="1">
            <a:off x="5181600" y="2100590"/>
            <a:ext cx="990600" cy="99015"/>
          </a:xfrm>
          <a:prstGeom prst="straightConnector1">
            <a:avLst/>
          </a:prstGeom>
          <a:noFill/>
          <a:ln w="9525" algn="ctr">
            <a:solidFill>
              <a:srgbClr val="FF0000"/>
            </a:solidFill>
            <a:round/>
            <a:headEnd/>
            <a:tailEnd type="arrow" w="med" len="med"/>
          </a:ln>
        </p:spPr>
      </p:cxnSp>
      <p:sp>
        <p:nvSpPr>
          <p:cNvPr id="32" name="TextBox 6"/>
          <p:cNvSpPr txBox="1">
            <a:spLocks noChangeArrowheads="1"/>
          </p:cNvSpPr>
          <p:nvPr/>
        </p:nvSpPr>
        <p:spPr bwMode="auto">
          <a:xfrm>
            <a:off x="7007343" y="4114800"/>
            <a:ext cx="1904486" cy="523220"/>
          </a:xfrm>
          <a:prstGeom prst="rect">
            <a:avLst/>
          </a:prstGeom>
          <a:solidFill>
            <a:schemeClr val="bg1"/>
          </a:solid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Logical deletion, but remains in system</a:t>
            </a:r>
          </a:p>
        </p:txBody>
      </p:sp>
      <p:cxnSp>
        <p:nvCxnSpPr>
          <p:cNvPr id="33" name="Straight Arrow Connector 3"/>
          <p:cNvCxnSpPr>
            <a:cxnSpLocks noChangeShapeType="1"/>
            <a:stCxn id="32" idx="1"/>
            <a:endCxn id="12" idx="0"/>
          </p:cNvCxnSpPr>
          <p:nvPr/>
        </p:nvCxnSpPr>
        <p:spPr bwMode="auto">
          <a:xfrm flipH="1">
            <a:off x="6485283" y="4376410"/>
            <a:ext cx="522060" cy="299024"/>
          </a:xfrm>
          <a:prstGeom prst="straightConnector1">
            <a:avLst/>
          </a:prstGeom>
          <a:noFill/>
          <a:ln w="9525" algn="ctr">
            <a:solidFill>
              <a:srgbClr val="FF0000"/>
            </a:solidFill>
            <a:round/>
            <a:headEnd/>
            <a:tailEnd type="arrow" w="med" len="med"/>
          </a:ln>
        </p:spPr>
      </p:cxnSp>
      <p:sp>
        <p:nvSpPr>
          <p:cNvPr id="29" name="Rounded Rectangle 5"/>
          <p:cNvSpPr>
            <a:spLocks noChangeArrowheads="1"/>
          </p:cNvSpPr>
          <p:nvPr/>
        </p:nvSpPr>
        <p:spPr bwMode="auto">
          <a:xfrm>
            <a:off x="3825240" y="1573702"/>
            <a:ext cx="1676401" cy="173072"/>
          </a:xfrm>
          <a:prstGeom prst="roundRect">
            <a:avLst>
              <a:gd name="adj" fmla="val 16667"/>
            </a:avLst>
          </a:prstGeom>
          <a:noFill/>
          <a:ln w="12700" algn="ctr">
            <a:solidFill>
              <a:srgbClr val="FF0000"/>
            </a:solidFill>
            <a:round/>
            <a:headEnd/>
            <a:tailEnd/>
          </a:ln>
        </p:spPr>
        <p:txBody>
          <a:bodyPr wrap="none" anchor="ctr"/>
          <a:lstStyle/>
          <a:p>
            <a:pPr eaLnBrk="0" hangingPunct="0"/>
            <a:endParaRPr lang="en-US"/>
          </a:p>
        </p:txBody>
      </p:sp>
      <p:sp>
        <p:nvSpPr>
          <p:cNvPr id="30" name="TextBox 6"/>
          <p:cNvSpPr txBox="1">
            <a:spLocks noChangeArrowheads="1"/>
          </p:cNvSpPr>
          <p:nvPr/>
        </p:nvSpPr>
        <p:spPr bwMode="auto">
          <a:xfrm>
            <a:off x="7115115" y="1480223"/>
            <a:ext cx="1688943" cy="307777"/>
          </a:xfrm>
          <a:prstGeom prst="rect">
            <a:avLst/>
          </a:prstGeom>
          <a:solidFill>
            <a:schemeClr val="accent6">
              <a:lumMod val="40000"/>
              <a:lumOff val="60000"/>
            </a:schemeClr>
          </a:solid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Absolutely Critical</a:t>
            </a:r>
          </a:p>
        </p:txBody>
      </p:sp>
      <p:cxnSp>
        <p:nvCxnSpPr>
          <p:cNvPr id="31" name="Straight Arrow Connector 3"/>
          <p:cNvCxnSpPr>
            <a:cxnSpLocks noChangeShapeType="1"/>
            <a:stCxn id="30" idx="1"/>
            <a:endCxn id="29" idx="3"/>
          </p:cNvCxnSpPr>
          <p:nvPr/>
        </p:nvCxnSpPr>
        <p:spPr bwMode="auto">
          <a:xfrm flipH="1">
            <a:off x="5501641" y="1634112"/>
            <a:ext cx="1613474" cy="26126"/>
          </a:xfrm>
          <a:prstGeom prst="straightConnector1">
            <a:avLst/>
          </a:prstGeom>
          <a:noFill/>
          <a:ln w="9525" algn="ctr">
            <a:solidFill>
              <a:srgbClr val="FF0000"/>
            </a:solidFill>
            <a:round/>
            <a:headEnd/>
            <a:tailEnd type="arrow" w="med" len="med"/>
          </a:ln>
        </p:spPr>
      </p:cxn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TM Duplicate Swimmer Names</a:t>
            </a:r>
          </a:p>
        </p:txBody>
      </p:sp>
      <p:sp>
        <p:nvSpPr>
          <p:cNvPr id="4" name="Content Placeholder 3"/>
          <p:cNvSpPr>
            <a:spLocks noGrp="1"/>
          </p:cNvSpPr>
          <p:nvPr>
            <p:ph idx="1"/>
          </p:nvPr>
        </p:nvSpPr>
        <p:spPr>
          <a:xfrm>
            <a:off x="490538" y="4572000"/>
            <a:ext cx="8229600" cy="2160730"/>
          </a:xfrm>
        </p:spPr>
        <p:txBody>
          <a:bodyPr vert="horz" lIns="91440" tIns="45720" rIns="91440" bIns="45720" rtlCol="0" anchor="t">
            <a:normAutofit fontScale="92500"/>
          </a:bodyPr>
          <a:lstStyle/>
          <a:p>
            <a:r>
              <a:rPr lang="en-US" dirty="0"/>
              <a:t>Check your TM database for duplicate swimmers</a:t>
            </a:r>
          </a:p>
          <a:p>
            <a:pPr lvl="1"/>
            <a:r>
              <a:rPr lang="en-US" dirty="0"/>
              <a:t>Most common issue is one with a middle initial and one without</a:t>
            </a:r>
          </a:p>
          <a:p>
            <a:r>
              <a:rPr lang="en-US" dirty="0"/>
              <a:t>Drag swimmer to drop onto the other (the one to keep) or edit the athlete information of the one to drop</a:t>
            </a:r>
          </a:p>
        </p:txBody>
      </p:sp>
      <p:sp>
        <p:nvSpPr>
          <p:cNvPr id="3" name="Slide Number Placeholder 2"/>
          <p:cNvSpPr>
            <a:spLocks noGrp="1"/>
          </p:cNvSpPr>
          <p:nvPr>
            <p:ph type="sldNum" sz="quarter" idx="12"/>
          </p:nvPr>
        </p:nvSpPr>
        <p:spPr/>
        <p:txBody>
          <a:bodyPr/>
          <a:lstStyle/>
          <a:p>
            <a:pPr>
              <a:defRPr/>
            </a:pPr>
            <a:fld id="{7B87AF88-A975-408D-9AE7-37B45629B046}" type="slidenum">
              <a:rPr lang="en-US" smtClean="0"/>
              <a:pPr>
                <a:defRPr/>
              </a:pPr>
              <a:t>20</a:t>
            </a:fld>
            <a:endParaRPr lang="en-US"/>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9516" t="26286" r="23900" b="37688"/>
          <a:stretch/>
        </p:blipFill>
        <p:spPr bwMode="auto">
          <a:xfrm>
            <a:off x="752972" y="1143000"/>
            <a:ext cx="7705228" cy="33519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ounded Rectangle 5"/>
          <p:cNvSpPr/>
          <p:nvPr/>
        </p:nvSpPr>
        <p:spPr>
          <a:xfrm>
            <a:off x="1062286" y="3713480"/>
            <a:ext cx="7086600" cy="32512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452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D5E66-7AF5-1FFA-D70F-C1E4E3BE9029}"/>
              </a:ext>
            </a:extLst>
          </p:cNvPr>
          <p:cNvSpPr>
            <a:spLocks noGrp="1"/>
          </p:cNvSpPr>
          <p:nvPr>
            <p:ph type="title"/>
          </p:nvPr>
        </p:nvSpPr>
        <p:spPr/>
        <p:txBody>
          <a:bodyPr/>
          <a:lstStyle/>
          <a:p>
            <a:r>
              <a:rPr lang="en-US" dirty="0"/>
              <a:t>TM No Swimmer Athletes</a:t>
            </a:r>
          </a:p>
        </p:txBody>
      </p:sp>
      <p:sp>
        <p:nvSpPr>
          <p:cNvPr id="3" name="Content Placeholder 2">
            <a:extLst>
              <a:ext uri="{FF2B5EF4-FFF2-40B4-BE49-F238E27FC236}">
                <a16:creationId xmlns:a16="http://schemas.microsoft.com/office/drawing/2014/main" id="{5D151183-4A90-6CC8-9E63-099E6DB41A91}"/>
              </a:ext>
            </a:extLst>
          </p:cNvPr>
          <p:cNvSpPr>
            <a:spLocks noGrp="1"/>
          </p:cNvSpPr>
          <p:nvPr>
            <p:ph idx="1"/>
          </p:nvPr>
        </p:nvSpPr>
        <p:spPr/>
        <p:txBody>
          <a:bodyPr/>
          <a:lstStyle/>
          <a:p>
            <a:r>
              <a:rPr lang="en-US" dirty="0"/>
              <a:t>No Swimmers = Dummy swimmers to fill in empty lanes</a:t>
            </a:r>
          </a:p>
          <a:p>
            <a:r>
              <a:rPr lang="en-US" dirty="0"/>
              <a:t>Need enough No Swimmers in your TM database to fill in all empty lanes with the same restrictions as real swimmers (age, gender, maximum entries)</a:t>
            </a:r>
          </a:p>
          <a:p>
            <a:r>
              <a:rPr lang="en-US" dirty="0"/>
              <a:t>Samples:</a:t>
            </a:r>
          </a:p>
          <a:p>
            <a:pPr lvl="1"/>
            <a:r>
              <a:rPr lang="en-US" dirty="0"/>
              <a:t>Swimmer, No1 (No2, No3)</a:t>
            </a:r>
          </a:p>
          <a:p>
            <a:pPr lvl="1"/>
            <a:r>
              <a:rPr lang="en-US" dirty="0" err="1"/>
              <a:t>NoSwimmer</a:t>
            </a:r>
            <a:r>
              <a:rPr lang="en-US" dirty="0"/>
              <a:t>, Boy1 (Boy2, Boy3)</a:t>
            </a:r>
          </a:p>
        </p:txBody>
      </p:sp>
      <p:sp>
        <p:nvSpPr>
          <p:cNvPr id="4" name="Slide Number Placeholder 3">
            <a:extLst>
              <a:ext uri="{FF2B5EF4-FFF2-40B4-BE49-F238E27FC236}">
                <a16:creationId xmlns:a16="http://schemas.microsoft.com/office/drawing/2014/main" id="{61B8259B-BB98-DA59-912E-BA9ADF329DE2}"/>
              </a:ext>
            </a:extLst>
          </p:cNvPr>
          <p:cNvSpPr>
            <a:spLocks noGrp="1"/>
          </p:cNvSpPr>
          <p:nvPr>
            <p:ph type="sldNum" sz="quarter" idx="12"/>
          </p:nvPr>
        </p:nvSpPr>
        <p:spPr/>
        <p:txBody>
          <a:bodyPr/>
          <a:lstStyle/>
          <a:p>
            <a:pPr>
              <a:defRPr/>
            </a:pPr>
            <a:fld id="{62D55431-2533-4478-B043-1579F94B4F29}" type="slidenum">
              <a:rPr lang="en-US" smtClean="0"/>
              <a:pPr>
                <a:defRPr/>
              </a:pPr>
              <a:t>21</a:t>
            </a:fld>
            <a:endParaRPr lang="en-US"/>
          </a:p>
        </p:txBody>
      </p:sp>
    </p:spTree>
    <p:extLst>
      <p:ext uri="{BB962C8B-B14F-4D97-AF65-F5344CB8AC3E}">
        <p14:creationId xmlns:p14="http://schemas.microsoft.com/office/powerpoint/2010/main" val="21255815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rrowheads="1"/>
          </p:cNvSpPr>
          <p:nvPr>
            <p:ph type="title"/>
          </p:nvPr>
        </p:nvSpPr>
        <p:spPr/>
        <p:txBody>
          <a:bodyPr/>
          <a:lstStyle/>
          <a:p>
            <a:r>
              <a:rPr lang="en-US"/>
              <a:t>File Structure and Directories</a:t>
            </a:r>
            <a:endParaRPr lang="en-US" dirty="0"/>
          </a:p>
        </p:txBody>
      </p:sp>
      <p:sp>
        <p:nvSpPr>
          <p:cNvPr id="118787" name="Rectangle 3"/>
          <p:cNvSpPr>
            <a:spLocks noGrp="1" noChangeArrowheads="1"/>
          </p:cNvSpPr>
          <p:nvPr>
            <p:ph idx="1"/>
          </p:nvPr>
        </p:nvSpPr>
        <p:spPr>
          <a:xfrm>
            <a:off x="457200" y="1143000"/>
            <a:ext cx="8229600" cy="2819400"/>
          </a:xfrm>
        </p:spPr>
        <p:txBody>
          <a:bodyPr/>
          <a:lstStyle/>
          <a:p>
            <a:r>
              <a:rPr lang="en-US" dirty="0"/>
              <a:t>Organize your meet files by directories</a:t>
            </a:r>
          </a:p>
          <a:p>
            <a:pPr lvl="1"/>
            <a:r>
              <a:rPr lang="en-US" dirty="0"/>
              <a:t>Create a separate subdirectory for each meet</a:t>
            </a:r>
          </a:p>
          <a:p>
            <a:pPr lvl="1"/>
            <a:r>
              <a:rPr lang="en-US" dirty="0"/>
              <a:t>Put every file associated with a meet in its subdirectory</a:t>
            </a:r>
          </a:p>
          <a:p>
            <a:pPr lvl="1"/>
            <a:r>
              <a:rPr lang="en-US" dirty="0"/>
              <a:t>C:\Hy-Sport\</a:t>
            </a:r>
            <a:r>
              <a:rPr lang="en-US"/>
              <a:t>Meets\2024\</a:t>
            </a:r>
            <a:r>
              <a:rPr lang="en-US" dirty="0"/>
              <a:t>meet name</a:t>
            </a:r>
          </a:p>
          <a:p>
            <a:pPr lvl="2"/>
            <a:r>
              <a:rPr lang="en-US" dirty="0"/>
              <a:t>Example meet name: 2018-06-23 A-Meet DH@DT</a:t>
            </a:r>
          </a:p>
        </p:txBody>
      </p:sp>
      <p:sp>
        <p:nvSpPr>
          <p:cNvPr id="35843" name="Slide Number Placeholder 1"/>
          <p:cNvSpPr>
            <a:spLocks noGrp="1"/>
          </p:cNvSpPr>
          <p:nvPr>
            <p:ph type="sldNum" sz="quarter" idx="12"/>
          </p:nvPr>
        </p:nvSpPr>
        <p:spPr/>
        <p:txBody>
          <a:bodyPr/>
          <a:lstStyle/>
          <a:p>
            <a:fld id="{1666BDF7-E217-46A4-835C-7DA6057177EB}" type="slidenum">
              <a:rPr lang="en-US" smtClean="0"/>
              <a:pPr/>
              <a:t>22</a:t>
            </a:fld>
            <a:endParaRPr lang="en-US" dirty="0"/>
          </a:p>
        </p:txBody>
      </p:sp>
      <p:pic>
        <p:nvPicPr>
          <p:cNvPr id="9"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 r="-330" b="30358"/>
          <a:stretch/>
        </p:blipFill>
        <p:spPr bwMode="auto">
          <a:xfrm>
            <a:off x="533400" y="3345421"/>
            <a:ext cx="8341659" cy="3283979"/>
          </a:xfrm>
          <a:prstGeom prst="rect">
            <a:avLst/>
          </a:prstGeom>
          <a:noFill/>
          <a:ln w="9525">
            <a:noFill/>
            <a:miter lim="800000"/>
            <a:headEnd/>
            <a:tailEnd/>
          </a:ln>
        </p:spPr>
      </p:pic>
    </p:spTree>
    <p:extLst>
      <p:ext uri="{BB962C8B-B14F-4D97-AF65-F5344CB8AC3E}">
        <p14:creationId xmlns:p14="http://schemas.microsoft.com/office/powerpoint/2010/main" val="42718652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rrowheads="1"/>
          </p:cNvSpPr>
          <p:nvPr>
            <p:ph type="title"/>
          </p:nvPr>
        </p:nvSpPr>
        <p:spPr/>
        <p:txBody>
          <a:bodyPr/>
          <a:lstStyle/>
          <a:p>
            <a:r>
              <a:rPr lang="en-US"/>
              <a:t>Naming Conventions</a:t>
            </a:r>
          </a:p>
        </p:txBody>
      </p:sp>
      <p:sp>
        <p:nvSpPr>
          <p:cNvPr id="124931" name="Rectangle 3"/>
          <p:cNvSpPr>
            <a:spLocks noGrp="1" noChangeArrowheads="1"/>
          </p:cNvSpPr>
          <p:nvPr>
            <p:ph idx="1"/>
          </p:nvPr>
        </p:nvSpPr>
        <p:spPr/>
        <p:txBody>
          <a:bodyPr>
            <a:normAutofit fontScale="77500" lnSpcReduction="20000"/>
          </a:bodyPr>
          <a:lstStyle/>
          <a:p>
            <a:r>
              <a:rPr lang="en-US" dirty="0"/>
              <a:t>Course naming conventions</a:t>
            </a:r>
          </a:p>
          <a:p>
            <a:pPr lvl="1"/>
            <a:r>
              <a:rPr lang="en-US" dirty="0"/>
              <a:t>25 yard pool = SCY = Yards = Y</a:t>
            </a:r>
          </a:p>
          <a:p>
            <a:pPr lvl="1"/>
            <a:r>
              <a:rPr lang="en-US" dirty="0"/>
              <a:t>25 meter pool = SCM = Short Course = S</a:t>
            </a:r>
          </a:p>
          <a:p>
            <a:pPr lvl="1"/>
            <a:r>
              <a:rPr lang="en-US" dirty="0"/>
              <a:t>50 meter pool = LCM = Long Course = L</a:t>
            </a:r>
          </a:p>
          <a:p>
            <a:pPr lvl="1"/>
            <a:r>
              <a:rPr lang="en-US" dirty="0"/>
              <a:t>Y’, S’, etc. means converted time, used inconsistently</a:t>
            </a:r>
          </a:p>
          <a:p>
            <a:r>
              <a:rPr lang="en-US" dirty="0"/>
              <a:t>NVSL meet name (internal meet name)</a:t>
            </a:r>
          </a:p>
          <a:p>
            <a:pPr lvl="1"/>
            <a:r>
              <a:rPr lang="en-US" dirty="0"/>
              <a:t>NVSL A-Meet HV@FMW</a:t>
            </a:r>
          </a:p>
          <a:p>
            <a:r>
              <a:rPr lang="en-US" dirty="0"/>
              <a:t>NVSL meet database (filename)</a:t>
            </a:r>
          </a:p>
          <a:p>
            <a:pPr lvl="1"/>
            <a:r>
              <a:rPr lang="en-US" dirty="0"/>
              <a:t>2019-06-22 NVSL A-Meet HV@FMW.mdb</a:t>
            </a:r>
          </a:p>
          <a:p>
            <a:r>
              <a:rPr lang="en-US" dirty="0"/>
              <a:t>NVSL meet events file (filename)</a:t>
            </a:r>
          </a:p>
          <a:p>
            <a:pPr lvl="1"/>
            <a:r>
              <a:rPr lang="en-US" dirty="0"/>
              <a:t>Meet Events-NVSL A-Meet HV@FMW-22Jun2019-001.zip</a:t>
            </a:r>
          </a:p>
          <a:p>
            <a:r>
              <a:rPr lang="en-US" dirty="0"/>
              <a:t>Record files (files containing team or league records, *.rec file name)</a:t>
            </a:r>
          </a:p>
          <a:p>
            <a:pPr lvl="1"/>
            <a:r>
              <a:rPr lang="en-US" dirty="0"/>
              <a:t>Use team abbreviation for internal name, e.g., PT or DL</a:t>
            </a:r>
          </a:p>
          <a:p>
            <a:pPr lvl="1"/>
            <a:r>
              <a:rPr lang="en-US" dirty="0"/>
              <a:t>External *.REC exported name will automatically become PT-S.REC or DL-Y.REC where “-S” indicates short course (meters) and “-Y” indicates yards</a:t>
            </a:r>
          </a:p>
          <a:p>
            <a:pPr lvl="1"/>
            <a:endParaRPr lang="en-US" dirty="0"/>
          </a:p>
        </p:txBody>
      </p:sp>
      <p:sp>
        <p:nvSpPr>
          <p:cNvPr id="33795" name="Slide Number Placeholder 1"/>
          <p:cNvSpPr>
            <a:spLocks noGrp="1"/>
          </p:cNvSpPr>
          <p:nvPr>
            <p:ph type="sldNum" sz="quarter" idx="12"/>
          </p:nvPr>
        </p:nvSpPr>
        <p:spPr/>
        <p:txBody>
          <a:bodyPr/>
          <a:lstStyle/>
          <a:p>
            <a:fld id="{CE38AE89-84FD-41C9-B3F3-CAC1C053D82C}" type="slidenum">
              <a:rPr lang="en-US" smtClean="0"/>
              <a:pPr/>
              <a:t>23</a:t>
            </a:fld>
            <a:endParaRPr lang="en-US"/>
          </a:p>
        </p:txBody>
      </p:sp>
      <p:sp>
        <p:nvSpPr>
          <p:cNvPr id="33796" name="Rounded Rectangle 5"/>
          <p:cNvSpPr>
            <a:spLocks noChangeArrowheads="1"/>
          </p:cNvSpPr>
          <p:nvPr/>
        </p:nvSpPr>
        <p:spPr bwMode="auto">
          <a:xfrm>
            <a:off x="1229139" y="1752600"/>
            <a:ext cx="4181062" cy="304800"/>
          </a:xfrm>
          <a:prstGeom prst="roundRect">
            <a:avLst>
              <a:gd name="adj" fmla="val 16667"/>
            </a:avLst>
          </a:prstGeom>
          <a:noFill/>
          <a:ln w="9525" algn="ctr">
            <a:solidFill>
              <a:srgbClr val="FF0000"/>
            </a:solidFill>
            <a:round/>
            <a:headEnd/>
            <a:tailEnd/>
          </a:ln>
        </p:spPr>
        <p:txBody>
          <a:bodyPr wrap="none" anchor="ctr"/>
          <a:lstStyle/>
          <a:p>
            <a:pPr eaLnBrk="0" hangingPunct="0"/>
            <a:endParaRPr lang="en-US"/>
          </a:p>
        </p:txBody>
      </p:sp>
      <p:sp>
        <p:nvSpPr>
          <p:cNvPr id="33797" name="TextBox 6"/>
          <p:cNvSpPr txBox="1">
            <a:spLocks noChangeArrowheads="1"/>
          </p:cNvSpPr>
          <p:nvPr/>
        </p:nvSpPr>
        <p:spPr bwMode="auto">
          <a:xfrm>
            <a:off x="5867400" y="1673225"/>
            <a:ext cx="1965325" cy="307975"/>
          </a:xfrm>
          <a:prstGeom prst="rect">
            <a:avLst/>
          </a:prstGeom>
          <a:noFill/>
          <a:ln w="9525">
            <a:noFill/>
            <a:miter lim="800000"/>
            <a:headEnd/>
            <a:tailEnd/>
          </a:ln>
        </p:spPr>
        <p:txBody>
          <a:bodyPr wrap="none">
            <a:spAutoFit/>
          </a:bodyPr>
          <a:lstStyle/>
          <a:p>
            <a:pPr eaLnBrk="0" hangingPunct="0"/>
            <a:r>
              <a:rPr lang="en-US" sz="1400" i="0" dirty="0">
                <a:solidFill>
                  <a:schemeClr val="accent6"/>
                </a:solidFill>
                <a:latin typeface="Tahoma" pitchFamily="34" charset="0"/>
                <a:cs typeface="Tahoma" pitchFamily="34" charset="0"/>
              </a:rPr>
              <a:t>Most common in NVSL</a:t>
            </a:r>
          </a:p>
        </p:txBody>
      </p:sp>
      <p:sp>
        <p:nvSpPr>
          <p:cNvPr id="33798" name="TextBox 11"/>
          <p:cNvSpPr txBox="1">
            <a:spLocks noChangeArrowheads="1"/>
          </p:cNvSpPr>
          <p:nvPr/>
        </p:nvSpPr>
        <p:spPr bwMode="auto">
          <a:xfrm>
            <a:off x="5867400" y="1368425"/>
            <a:ext cx="3173413" cy="307975"/>
          </a:xfrm>
          <a:prstGeom prst="rect">
            <a:avLst/>
          </a:prstGeom>
          <a:noFill/>
          <a:ln w="9525">
            <a:noFill/>
            <a:miter lim="800000"/>
            <a:headEnd/>
            <a:tailEnd/>
          </a:ln>
        </p:spPr>
        <p:txBody>
          <a:bodyPr wrap="none">
            <a:spAutoFit/>
          </a:bodyPr>
          <a:lstStyle/>
          <a:p>
            <a:pPr eaLnBrk="0" hangingPunct="0"/>
            <a:r>
              <a:rPr lang="en-US" sz="1400" i="0" dirty="0">
                <a:solidFill>
                  <a:schemeClr val="accent6"/>
                </a:solidFill>
                <a:latin typeface="Tahoma" pitchFamily="34" charset="0"/>
                <a:cs typeface="Tahoma" pitchFamily="34" charset="0"/>
              </a:rPr>
              <a:t>Typical High School and College pools</a:t>
            </a:r>
          </a:p>
        </p:txBody>
      </p:sp>
      <p:sp>
        <p:nvSpPr>
          <p:cNvPr id="33799" name="TextBox 12"/>
          <p:cNvSpPr txBox="1">
            <a:spLocks noChangeArrowheads="1"/>
          </p:cNvSpPr>
          <p:nvPr/>
        </p:nvSpPr>
        <p:spPr bwMode="auto">
          <a:xfrm>
            <a:off x="5867400" y="1984375"/>
            <a:ext cx="1643063" cy="307975"/>
          </a:xfrm>
          <a:prstGeom prst="rect">
            <a:avLst/>
          </a:prstGeom>
          <a:noFill/>
          <a:ln w="9525">
            <a:noFill/>
            <a:miter lim="800000"/>
            <a:headEnd/>
            <a:tailEnd/>
          </a:ln>
        </p:spPr>
        <p:txBody>
          <a:bodyPr wrap="none">
            <a:spAutoFit/>
          </a:bodyPr>
          <a:lstStyle/>
          <a:p>
            <a:pPr eaLnBrk="0" hangingPunct="0"/>
            <a:r>
              <a:rPr lang="en-US" sz="1400" i="0" dirty="0">
                <a:solidFill>
                  <a:schemeClr val="accent6"/>
                </a:solidFill>
                <a:latin typeface="Tahoma" pitchFamily="34" charset="0"/>
                <a:cs typeface="Tahoma" pitchFamily="34" charset="0"/>
              </a:rPr>
              <a:t>Olympic size pools</a:t>
            </a:r>
          </a:p>
        </p:txBody>
      </p:sp>
      <p:cxnSp>
        <p:nvCxnSpPr>
          <p:cNvPr id="3" name="Straight Arrow Connector 2"/>
          <p:cNvCxnSpPr>
            <a:stCxn id="33798" idx="1"/>
          </p:cNvCxnSpPr>
          <p:nvPr/>
        </p:nvCxnSpPr>
        <p:spPr bwMode="auto">
          <a:xfrm flipH="1" flipV="1">
            <a:off x="4724400" y="1522412"/>
            <a:ext cx="1143000" cy="1"/>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 name="Straight Arrow Connector 4"/>
          <p:cNvCxnSpPr>
            <a:stCxn id="33799" idx="1"/>
          </p:cNvCxnSpPr>
          <p:nvPr/>
        </p:nvCxnSpPr>
        <p:spPr bwMode="auto">
          <a:xfrm flipH="1" flipV="1">
            <a:off x="5486400" y="2138362"/>
            <a:ext cx="381000" cy="1"/>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Arrow Connector 6"/>
          <p:cNvCxnSpPr>
            <a:stCxn id="33797" idx="1"/>
          </p:cNvCxnSpPr>
          <p:nvPr/>
        </p:nvCxnSpPr>
        <p:spPr bwMode="auto">
          <a:xfrm flipH="1" flipV="1">
            <a:off x="5486400" y="1827212"/>
            <a:ext cx="381000" cy="1"/>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rrowheads="1"/>
          </p:cNvSpPr>
          <p:nvPr>
            <p:ph type="title"/>
          </p:nvPr>
        </p:nvSpPr>
        <p:spPr/>
        <p:txBody>
          <a:bodyPr/>
          <a:lstStyle/>
          <a:p>
            <a:r>
              <a:rPr lang="en-US" dirty="0"/>
              <a:t>Definitions</a:t>
            </a:r>
          </a:p>
        </p:txBody>
      </p:sp>
      <p:sp>
        <p:nvSpPr>
          <p:cNvPr id="122883" name="Rectangle 3"/>
          <p:cNvSpPr>
            <a:spLocks noGrp="1" noChangeArrowheads="1"/>
          </p:cNvSpPr>
          <p:nvPr>
            <p:ph idx="1"/>
          </p:nvPr>
        </p:nvSpPr>
        <p:spPr/>
        <p:txBody>
          <a:bodyPr>
            <a:normAutofit fontScale="92500" lnSpcReduction="10000"/>
          </a:bodyPr>
          <a:lstStyle/>
          <a:p>
            <a:r>
              <a:rPr lang="en-US" dirty="0"/>
              <a:t>A </a:t>
            </a:r>
            <a:r>
              <a:rPr lang="en-US" u="sng" dirty="0"/>
              <a:t>meet</a:t>
            </a:r>
            <a:r>
              <a:rPr lang="en-US" dirty="0"/>
              <a:t> consists of a collection of </a:t>
            </a:r>
            <a:r>
              <a:rPr lang="en-US" u="sng" dirty="0"/>
              <a:t>events</a:t>
            </a:r>
            <a:r>
              <a:rPr lang="en-US" dirty="0"/>
              <a:t> (e.g. Boys 8&amp;Under 25 Meter Freestyle) which may be grouped into </a:t>
            </a:r>
            <a:r>
              <a:rPr lang="en-US" u="sng" dirty="0"/>
              <a:t>sessions</a:t>
            </a:r>
          </a:p>
          <a:p>
            <a:r>
              <a:rPr lang="en-US" dirty="0"/>
              <a:t>A </a:t>
            </a:r>
            <a:r>
              <a:rPr lang="en-US" u="sng" dirty="0"/>
              <a:t>session</a:t>
            </a:r>
            <a:r>
              <a:rPr lang="en-US" dirty="0"/>
              <a:t> is a group of </a:t>
            </a:r>
            <a:r>
              <a:rPr lang="en-US" u="sng" dirty="0"/>
              <a:t>events</a:t>
            </a:r>
            <a:r>
              <a:rPr lang="en-US" dirty="0"/>
              <a:t>, not typically used by NVSL</a:t>
            </a:r>
            <a:endParaRPr lang="en-US" u="sng" dirty="0"/>
          </a:p>
          <a:p>
            <a:pPr lvl="1"/>
            <a:r>
              <a:rPr lang="en-US" dirty="0"/>
              <a:t>Typical example from Potomac Valley Swimming:</a:t>
            </a:r>
          </a:p>
          <a:p>
            <a:pPr marL="457200" lvl="1" indent="0">
              <a:buNone/>
            </a:pPr>
            <a:r>
              <a:rPr lang="en-US" dirty="0"/>
              <a:t>		Morning session:  13 &amp; Over Prelims</a:t>
            </a:r>
          </a:p>
          <a:p>
            <a:pPr marL="457200" lvl="1" indent="0">
              <a:buNone/>
            </a:pPr>
            <a:r>
              <a:rPr lang="en-US" dirty="0"/>
              <a:t>		Afternoon session:  12 &amp; Under Timed Finals</a:t>
            </a:r>
          </a:p>
          <a:p>
            <a:pPr marL="457200" lvl="1" indent="0">
              <a:buNone/>
            </a:pPr>
            <a:r>
              <a:rPr lang="en-US" dirty="0"/>
              <a:t>		Evening session: 13 &amp; Over Finals	</a:t>
            </a:r>
          </a:p>
          <a:p>
            <a:pPr lvl="1"/>
            <a:r>
              <a:rPr lang="en-US" dirty="0"/>
              <a:t>Division Individual Championship has multiple sessions</a:t>
            </a:r>
          </a:p>
          <a:p>
            <a:r>
              <a:rPr lang="en-US" dirty="0"/>
              <a:t>An </a:t>
            </a:r>
            <a:r>
              <a:rPr lang="en-US" u="sng" dirty="0"/>
              <a:t>event</a:t>
            </a:r>
            <a:r>
              <a:rPr lang="en-US" dirty="0"/>
              <a:t> is swum with one or more </a:t>
            </a:r>
            <a:r>
              <a:rPr lang="en-US" u="sng" dirty="0"/>
              <a:t>heats</a:t>
            </a:r>
          </a:p>
          <a:p>
            <a:pPr lvl="1"/>
            <a:r>
              <a:rPr lang="en-US" dirty="0"/>
              <a:t>Division Individual Championship (</a:t>
            </a:r>
            <a:r>
              <a:rPr lang="en-US" dirty="0" err="1"/>
              <a:t>Divisionals</a:t>
            </a:r>
            <a:r>
              <a:rPr lang="en-US" dirty="0"/>
              <a:t>), All Star Relays, and Individual All Stars have multiple heats</a:t>
            </a:r>
          </a:p>
          <a:p>
            <a:r>
              <a:rPr lang="en-US" dirty="0"/>
              <a:t>Hierarchy is Meet/Session/Event/Heat</a:t>
            </a:r>
          </a:p>
        </p:txBody>
      </p:sp>
      <p:sp>
        <p:nvSpPr>
          <p:cNvPr id="31747" name="Slide Number Placeholder 1"/>
          <p:cNvSpPr>
            <a:spLocks noGrp="1"/>
          </p:cNvSpPr>
          <p:nvPr>
            <p:ph type="sldNum" sz="quarter" idx="12"/>
          </p:nvPr>
        </p:nvSpPr>
        <p:spPr/>
        <p:txBody>
          <a:bodyPr/>
          <a:lstStyle/>
          <a:p>
            <a:fld id="{AEFACA1F-9288-418C-8223-406EB095E228}" type="slidenum">
              <a:rPr lang="en-US" smtClean="0"/>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Outline</a:t>
            </a:r>
            <a:endParaRPr lang="en-US" dirty="0"/>
          </a:p>
        </p:txBody>
      </p:sp>
      <p:sp>
        <p:nvSpPr>
          <p:cNvPr id="3" name="Content Placeholder 2"/>
          <p:cNvSpPr>
            <a:spLocks noGrp="1"/>
          </p:cNvSpPr>
          <p:nvPr>
            <p:ph idx="1"/>
          </p:nvPr>
        </p:nvSpPr>
        <p:spPr/>
        <p:txBody>
          <a:bodyPr/>
          <a:lstStyle/>
          <a:p>
            <a:r>
              <a:rPr lang="en-US" dirty="0"/>
              <a:t>Introduction</a:t>
            </a:r>
          </a:p>
          <a:p>
            <a:r>
              <a:rPr lang="en-US" dirty="0"/>
              <a:t>Resources</a:t>
            </a:r>
          </a:p>
          <a:p>
            <a:r>
              <a:rPr lang="en-US" dirty="0"/>
              <a:t>Software overview</a:t>
            </a:r>
          </a:p>
          <a:p>
            <a:r>
              <a:rPr lang="en-US" dirty="0"/>
              <a:t>Getting started</a:t>
            </a:r>
          </a:p>
          <a:p>
            <a:r>
              <a:rPr lang="en-US" dirty="0"/>
              <a:t>Process overview</a:t>
            </a:r>
          </a:p>
          <a:p>
            <a:r>
              <a:rPr lang="en-US" dirty="0"/>
              <a:t>Tips &amp; tricks</a:t>
            </a:r>
          </a:p>
          <a:p>
            <a:endParaRPr lang="en-US" dirty="0"/>
          </a:p>
        </p:txBody>
      </p:sp>
      <p:sp>
        <p:nvSpPr>
          <p:cNvPr id="20483" name="Slide Number Placeholder 3"/>
          <p:cNvSpPr>
            <a:spLocks noGrp="1"/>
          </p:cNvSpPr>
          <p:nvPr>
            <p:ph type="sldNum" sz="quarter" idx="12"/>
          </p:nvPr>
        </p:nvSpPr>
        <p:spPr/>
        <p:txBody>
          <a:bodyPr/>
          <a:lstStyle/>
          <a:p>
            <a:fld id="{22311F66-D740-431C-B8CD-839E4139D535}" type="slidenum">
              <a:rPr lang="en-US" smtClean="0"/>
              <a:pPr/>
              <a:t>25</a:t>
            </a:fld>
            <a:endParaRPr lang="en-US"/>
          </a:p>
        </p:txBody>
      </p:sp>
      <p:sp>
        <p:nvSpPr>
          <p:cNvPr id="5" name="Right Arrow 4"/>
          <p:cNvSpPr/>
          <p:nvPr/>
        </p:nvSpPr>
        <p:spPr bwMode="auto">
          <a:xfrm>
            <a:off x="433754" y="3238500"/>
            <a:ext cx="457200" cy="381000"/>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Tree>
    <p:extLst>
      <p:ext uri="{BB962C8B-B14F-4D97-AF65-F5344CB8AC3E}">
        <p14:creationId xmlns:p14="http://schemas.microsoft.com/office/powerpoint/2010/main" val="4169247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6" name="Rectangle 2"/>
          <p:cNvSpPr>
            <a:spLocks noGrp="1" noRot="1" noChangeArrowheads="1"/>
          </p:cNvSpPr>
          <p:nvPr>
            <p:ph type="ctrTitle"/>
          </p:nvPr>
        </p:nvSpPr>
        <p:spPr>
          <a:xfrm>
            <a:off x="685800" y="1895942"/>
            <a:ext cx="7772400" cy="1938992"/>
          </a:xfrm>
        </p:spPr>
        <p:txBody>
          <a:bodyPr/>
          <a:lstStyle/>
          <a:p>
            <a:r>
              <a:rPr lang="en-US" i="1" dirty="0"/>
              <a:t>Team Manager</a:t>
            </a:r>
            <a:br>
              <a:rPr lang="en-US" dirty="0"/>
            </a:br>
            <a:r>
              <a:rPr lang="en-US" dirty="0"/>
              <a:t>Both Teams – Pre-Meet Activities</a:t>
            </a:r>
            <a:br>
              <a:rPr lang="en-US" dirty="0"/>
            </a:br>
            <a:endParaRPr lang="en-US" dirty="0"/>
          </a:p>
        </p:txBody>
      </p:sp>
      <p:sp>
        <p:nvSpPr>
          <p:cNvPr id="5" name="Subtitle 4"/>
          <p:cNvSpPr>
            <a:spLocks noGrp="1"/>
          </p:cNvSpPr>
          <p:nvPr>
            <p:ph type="subTitle" idx="1"/>
          </p:nvPr>
        </p:nvSpPr>
        <p:spPr/>
        <p:txBody>
          <a:bodyPr>
            <a:normAutofit fontScale="85000" lnSpcReduction="10000"/>
          </a:bodyPr>
          <a:lstStyle/>
          <a:p>
            <a:r>
              <a:rPr lang="en-US" dirty="0"/>
              <a:t>Set up time/method for data exchange</a:t>
            </a:r>
          </a:p>
          <a:p>
            <a:r>
              <a:rPr lang="en-US" dirty="0"/>
              <a:t>Download and import meet events (“skeleton”)</a:t>
            </a:r>
          </a:p>
          <a:p>
            <a:r>
              <a:rPr lang="en-US" dirty="0"/>
              <a:t>Select swimmers</a:t>
            </a:r>
          </a:p>
          <a:p>
            <a:r>
              <a:rPr lang="en-US" dirty="0"/>
              <a:t>Export entries, roster and records</a:t>
            </a:r>
          </a:p>
          <a:p>
            <a:endParaRPr lang="en-US" dirty="0"/>
          </a:p>
        </p:txBody>
      </p:sp>
      <p:sp>
        <p:nvSpPr>
          <p:cNvPr id="60418" name="Slide Number Placeholder 1"/>
          <p:cNvSpPr>
            <a:spLocks noGrp="1"/>
          </p:cNvSpPr>
          <p:nvPr>
            <p:ph type="sldNum" sz="quarter" idx="12"/>
          </p:nvPr>
        </p:nvSpPr>
        <p:spPr/>
        <p:txBody>
          <a:bodyPr/>
          <a:lstStyle/>
          <a:p>
            <a:fld id="{A8681EDF-6746-4619-9D25-C7CB8B649E64}" type="slidenum">
              <a:rPr lang="en-US" smtClean="0"/>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7" name="Rectangle 1029"/>
          <p:cNvSpPr>
            <a:spLocks noGrp="1" noChangeArrowheads="1"/>
          </p:cNvSpPr>
          <p:nvPr>
            <p:ph type="title"/>
          </p:nvPr>
        </p:nvSpPr>
        <p:spPr/>
        <p:txBody>
          <a:bodyPr lIns="92075" tIns="46038" rIns="92075" bIns="46038"/>
          <a:lstStyle/>
          <a:p>
            <a:pPr eaLnBrk="1" hangingPunct="1">
              <a:defRPr/>
            </a:pPr>
            <a:r>
              <a:rPr lang="en-US" sz="4000" dirty="0"/>
              <a:t>Downloading Meet Events</a:t>
            </a:r>
          </a:p>
        </p:txBody>
      </p:sp>
      <p:sp>
        <p:nvSpPr>
          <p:cNvPr id="64515" name="Slide Number Placeholder 1"/>
          <p:cNvSpPr>
            <a:spLocks noGrp="1"/>
          </p:cNvSpPr>
          <p:nvPr>
            <p:ph type="sldNum" sz="quarter" idx="12"/>
          </p:nvPr>
        </p:nvSpPr>
        <p:spPr>
          <a:noFill/>
          <a:ln>
            <a:miter lim="800000"/>
            <a:headEnd/>
            <a:tailEnd/>
          </a:ln>
        </p:spPr>
        <p:txBody>
          <a:bodyPr/>
          <a:lstStyle/>
          <a:p>
            <a:fld id="{2FB5CE4C-145B-4172-9DD4-9B85C1D0095B}" type="slidenum">
              <a:rPr lang="en-US" smtClean="0">
                <a:cs typeface="Arial" charset="0"/>
              </a:rPr>
              <a:pPr/>
              <a:t>27</a:t>
            </a:fld>
            <a:endParaRPr lang="en-US">
              <a:cs typeface="Arial" charset="0"/>
            </a:endParaRPr>
          </a:p>
        </p:txBody>
      </p:sp>
      <p:sp>
        <p:nvSpPr>
          <p:cNvPr id="2" name="TextBox 1"/>
          <p:cNvSpPr txBox="1"/>
          <p:nvPr/>
        </p:nvSpPr>
        <p:spPr>
          <a:xfrm>
            <a:off x="342900" y="1090079"/>
            <a:ext cx="8458200" cy="1200329"/>
          </a:xfrm>
          <a:prstGeom prst="rect">
            <a:avLst/>
          </a:prstGeom>
          <a:noFill/>
        </p:spPr>
        <p:txBody>
          <a:bodyPr wrap="square" rtlCol="0">
            <a:spAutoFit/>
          </a:bodyPr>
          <a:lstStyle/>
          <a:p>
            <a:r>
              <a:rPr lang="en-US" i="0" dirty="0">
                <a:solidFill>
                  <a:schemeClr val="tx2">
                    <a:lumMod val="75000"/>
                  </a:schemeClr>
                </a:solidFill>
                <a:latin typeface="Tahoma" pitchFamily="34" charset="0"/>
                <a:ea typeface="Tahoma" pitchFamily="34" charset="0"/>
                <a:cs typeface="Tahoma" pitchFamily="34" charset="0"/>
              </a:rPr>
              <a:t>Download generic meet events file from NVSL Website – </a:t>
            </a:r>
            <a:r>
              <a:rPr lang="en-US" i="0" dirty="0">
                <a:solidFill>
                  <a:schemeClr val="tx2">
                    <a:lumMod val="75000"/>
                  </a:schemeClr>
                </a:solidFill>
                <a:latin typeface="Tahoma" pitchFamily="34" charset="0"/>
                <a:ea typeface="Tahoma" pitchFamily="34" charset="0"/>
                <a:cs typeface="Tahoma" pitchFamily="34" charset="0"/>
                <a:hlinkClick r:id="rId3"/>
              </a:rPr>
              <a:t>www.mynvsl.com</a:t>
            </a:r>
            <a:endParaRPr lang="en-US" i="0" dirty="0">
              <a:solidFill>
                <a:schemeClr val="tx2">
                  <a:lumMod val="75000"/>
                </a:schemeClr>
              </a:solidFill>
              <a:latin typeface="Tahoma" pitchFamily="34" charset="0"/>
              <a:ea typeface="Tahoma" pitchFamily="34" charset="0"/>
              <a:cs typeface="Tahoma" pitchFamily="34" charset="0"/>
            </a:endParaRPr>
          </a:p>
          <a:p>
            <a:pPr marL="457200" indent="-228600">
              <a:buFontTx/>
              <a:buChar char="-"/>
            </a:pPr>
            <a:r>
              <a:rPr lang="en-US" i="0" dirty="0">
                <a:solidFill>
                  <a:schemeClr val="tx2">
                    <a:lumMod val="75000"/>
                  </a:schemeClr>
                </a:solidFill>
                <a:latin typeface="Tahoma" pitchFamily="34" charset="0"/>
                <a:ea typeface="Tahoma" pitchFamily="34" charset="0"/>
                <a:cs typeface="Tahoma" pitchFamily="34" charset="0"/>
              </a:rPr>
              <a:t>Documents tab</a:t>
            </a:r>
          </a:p>
          <a:p>
            <a:pPr marL="457200" indent="-228600">
              <a:buFontTx/>
              <a:buChar char="-"/>
            </a:pPr>
            <a:r>
              <a:rPr lang="en-US" i="0" dirty="0">
                <a:solidFill>
                  <a:schemeClr val="tx2">
                    <a:lumMod val="75000"/>
                  </a:schemeClr>
                </a:solidFill>
                <a:latin typeface="Tahoma" pitchFamily="34" charset="0"/>
                <a:ea typeface="Tahoma" pitchFamily="34" charset="0"/>
                <a:cs typeface="Tahoma" pitchFamily="34" charset="0"/>
              </a:rPr>
              <a:t>Hy-Tek  </a:t>
            </a:r>
            <a:r>
              <a:rPr lang="en-US" i="0">
                <a:solidFill>
                  <a:schemeClr val="tx2">
                    <a:lumMod val="75000"/>
                  </a:schemeClr>
                </a:solidFill>
                <a:latin typeface="Tahoma" pitchFamily="34" charset="0"/>
                <a:ea typeface="Tahoma" pitchFamily="34" charset="0"/>
                <a:cs typeface="Tahoma" pitchFamily="34" charset="0"/>
              </a:rPr>
              <a:t>/ 2024 / 2024-06-15 </a:t>
            </a:r>
            <a:r>
              <a:rPr lang="en-US" i="0" dirty="0">
                <a:solidFill>
                  <a:schemeClr val="tx2">
                    <a:lumMod val="75000"/>
                  </a:schemeClr>
                </a:solidFill>
                <a:latin typeface="Tahoma" pitchFamily="34" charset="0"/>
                <a:ea typeface="Tahoma" pitchFamily="34" charset="0"/>
                <a:cs typeface="Tahoma" pitchFamily="34" charset="0"/>
              </a:rPr>
              <a:t>Week 1 / METERS or YARDS folder</a:t>
            </a:r>
          </a:p>
          <a:p>
            <a:pPr marL="457200" indent="-228600">
              <a:buFontTx/>
              <a:buChar char="-"/>
            </a:pPr>
            <a:r>
              <a:rPr lang="en-US" i="0" dirty="0">
                <a:solidFill>
                  <a:schemeClr val="tx2">
                    <a:lumMod val="75000"/>
                  </a:schemeClr>
                </a:solidFill>
                <a:latin typeface="Tahoma" pitchFamily="34" charset="0"/>
                <a:ea typeface="Tahoma" pitchFamily="34" charset="0"/>
                <a:cs typeface="Tahoma" pitchFamily="34" charset="0"/>
              </a:rPr>
              <a:t>2 files: Meet Events for TM and Meet Backup for MM</a:t>
            </a:r>
          </a:p>
        </p:txBody>
      </p:sp>
      <p:sp>
        <p:nvSpPr>
          <p:cNvPr id="21" name="TextBox 20"/>
          <p:cNvSpPr txBox="1"/>
          <p:nvPr/>
        </p:nvSpPr>
        <p:spPr>
          <a:xfrm>
            <a:off x="266700" y="5562600"/>
            <a:ext cx="8610600" cy="1200329"/>
          </a:xfrm>
          <a:prstGeom prst="rect">
            <a:avLst/>
          </a:prstGeom>
          <a:noFill/>
        </p:spPr>
        <p:txBody>
          <a:bodyPr wrap="square" rtlCol="0">
            <a:spAutoFit/>
          </a:bodyPr>
          <a:lstStyle/>
          <a:p>
            <a:r>
              <a:rPr lang="en-US" i="0" dirty="0">
                <a:solidFill>
                  <a:schemeClr val="tx2">
                    <a:lumMod val="75000"/>
                  </a:schemeClr>
                </a:solidFill>
                <a:latin typeface="Tahoma" pitchFamily="34" charset="0"/>
                <a:ea typeface="Tahoma" pitchFamily="34" charset="0"/>
                <a:cs typeface="Tahoma" pitchFamily="34" charset="0"/>
              </a:rPr>
              <a:t>Save files to the folder setup for the meet </a:t>
            </a:r>
          </a:p>
          <a:p>
            <a:r>
              <a:rPr lang="en-US" i="0" dirty="0">
                <a:solidFill>
                  <a:schemeClr val="tx2">
                    <a:lumMod val="75000"/>
                  </a:schemeClr>
                </a:solidFill>
                <a:latin typeface="Tahoma" pitchFamily="34" charset="0"/>
                <a:ea typeface="Tahoma" pitchFamily="34" charset="0"/>
                <a:cs typeface="Tahoma" pitchFamily="34" charset="0"/>
              </a:rPr>
              <a:t>	(C: &gt; </a:t>
            </a:r>
            <a:r>
              <a:rPr lang="en-US" i="0" dirty="0" err="1">
                <a:solidFill>
                  <a:schemeClr val="tx2">
                    <a:lumMod val="75000"/>
                  </a:schemeClr>
                </a:solidFill>
                <a:latin typeface="Tahoma" pitchFamily="34" charset="0"/>
                <a:ea typeface="Tahoma" pitchFamily="34" charset="0"/>
                <a:cs typeface="Tahoma" pitchFamily="34" charset="0"/>
              </a:rPr>
              <a:t>Hy</a:t>
            </a:r>
            <a:r>
              <a:rPr lang="en-US" i="0" dirty="0">
                <a:solidFill>
                  <a:schemeClr val="tx2">
                    <a:lumMod val="75000"/>
                  </a:schemeClr>
                </a:solidFill>
                <a:latin typeface="Tahoma" pitchFamily="34" charset="0"/>
                <a:ea typeface="Tahoma" pitchFamily="34" charset="0"/>
                <a:cs typeface="Tahoma" pitchFamily="34" charset="0"/>
              </a:rPr>
              <a:t>-Sport &gt; Meets &gt; [Year] &gt; [Meet])</a:t>
            </a:r>
          </a:p>
          <a:p>
            <a:pPr marL="285750" indent="-285750">
              <a:buFontTx/>
              <a:buChar char="-"/>
            </a:pPr>
            <a:r>
              <a:rPr lang="en-US" i="0" dirty="0">
                <a:solidFill>
                  <a:schemeClr val="tx2">
                    <a:lumMod val="75000"/>
                  </a:schemeClr>
                </a:solidFill>
                <a:latin typeface="Tahoma" pitchFamily="34" charset="0"/>
                <a:ea typeface="Tahoma" pitchFamily="34" charset="0"/>
                <a:cs typeface="Tahoma" pitchFamily="34" charset="0"/>
              </a:rPr>
              <a:t>Visiting Team only needs the Meet Events file</a:t>
            </a:r>
          </a:p>
          <a:p>
            <a:pPr marL="285750" indent="-285750">
              <a:buFontTx/>
              <a:buChar char="-"/>
            </a:pPr>
            <a:r>
              <a:rPr lang="en-US" i="0" dirty="0">
                <a:solidFill>
                  <a:schemeClr val="tx2">
                    <a:lumMod val="75000"/>
                  </a:schemeClr>
                </a:solidFill>
                <a:latin typeface="Tahoma" pitchFamily="34" charset="0"/>
                <a:ea typeface="Tahoma" pitchFamily="34" charset="0"/>
                <a:cs typeface="Tahoma" pitchFamily="34" charset="0"/>
              </a:rPr>
              <a:t>Host Team needs both the Meet Events and Meet Backup file</a:t>
            </a:r>
          </a:p>
        </p:txBody>
      </p:sp>
      <p:pic>
        <p:nvPicPr>
          <p:cNvPr id="5" name="Picture 4">
            <a:extLst>
              <a:ext uri="{FF2B5EF4-FFF2-40B4-BE49-F238E27FC236}">
                <a16:creationId xmlns:a16="http://schemas.microsoft.com/office/drawing/2014/main" id="{A0300044-5C05-816A-DC26-1470E47E6B68}"/>
              </a:ext>
            </a:extLst>
          </p:cNvPr>
          <p:cNvPicPr>
            <a:picLocks noChangeAspect="1"/>
          </p:cNvPicPr>
          <p:nvPr/>
        </p:nvPicPr>
        <p:blipFill>
          <a:blip r:embed="rId4"/>
          <a:stretch>
            <a:fillRect/>
          </a:stretch>
        </p:blipFill>
        <p:spPr>
          <a:xfrm>
            <a:off x="1295400" y="2358825"/>
            <a:ext cx="6268325" cy="3229426"/>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rrowheads="1"/>
          </p:cNvSpPr>
          <p:nvPr>
            <p:ph type="title"/>
          </p:nvPr>
        </p:nvSpPr>
        <p:spPr/>
        <p:txBody>
          <a:bodyPr/>
          <a:lstStyle/>
          <a:p>
            <a:r>
              <a:rPr lang="en-US"/>
              <a:t>Import Meet Events into TM</a:t>
            </a:r>
          </a:p>
        </p:txBody>
      </p:sp>
      <p:sp>
        <p:nvSpPr>
          <p:cNvPr id="45059" name="Rectangle 3"/>
          <p:cNvSpPr>
            <a:spLocks noGrp="1" noChangeArrowheads="1"/>
          </p:cNvSpPr>
          <p:nvPr>
            <p:ph idx="1"/>
          </p:nvPr>
        </p:nvSpPr>
        <p:spPr/>
        <p:txBody>
          <a:bodyPr>
            <a:normAutofit lnSpcReduction="10000"/>
          </a:bodyPr>
          <a:lstStyle/>
          <a:p>
            <a:r>
              <a:rPr lang="en-US" dirty="0"/>
              <a:t>File | Import | Meet Events</a:t>
            </a:r>
          </a:p>
          <a:p>
            <a:pPr lvl="1"/>
            <a:r>
              <a:rPr lang="en-US" dirty="0"/>
              <a:t>Meet events files are created by the NVSL for A-Meets and posted to the NVSL website. Each team should download the events file from the website.</a:t>
            </a:r>
          </a:p>
          <a:p>
            <a:pPr lvl="1"/>
            <a:r>
              <a:rPr lang="en-US" dirty="0"/>
              <a:t>[B-Meets] Someone (possibly you) will have provided you with an Events file template for B-Meets</a:t>
            </a:r>
          </a:p>
          <a:p>
            <a:pPr lvl="2"/>
            <a:r>
              <a:rPr lang="en-US" dirty="0"/>
              <a:t>Generally the templates are also posted to the NVSL website</a:t>
            </a:r>
          </a:p>
          <a:p>
            <a:pPr lvl="1"/>
            <a:r>
              <a:rPr lang="en-US" dirty="0"/>
              <a:t>Select the appropriate Events file or Events file template </a:t>
            </a:r>
          </a:p>
          <a:p>
            <a:pPr lvl="1"/>
            <a:r>
              <a:rPr lang="en-US" dirty="0"/>
              <a:t>After clicking OK, the new meet will appear on the Meets screen (scroll to the top if you don’t see it!)</a:t>
            </a:r>
          </a:p>
          <a:p>
            <a:pPr lvl="1"/>
            <a:r>
              <a:rPr lang="en-US" dirty="0"/>
              <a:t>Open the meet (double click on the name), verify the information (teams, course, date, etc.), and (optional) change Meet Type to “A”</a:t>
            </a:r>
          </a:p>
        </p:txBody>
      </p:sp>
      <p:sp>
        <p:nvSpPr>
          <p:cNvPr id="62467" name="Slide Number Placeholder 1"/>
          <p:cNvSpPr>
            <a:spLocks noGrp="1"/>
          </p:cNvSpPr>
          <p:nvPr>
            <p:ph type="sldNum" sz="quarter" idx="12"/>
          </p:nvPr>
        </p:nvSpPr>
        <p:spPr/>
        <p:txBody>
          <a:bodyPr/>
          <a:lstStyle/>
          <a:p>
            <a:fld id="{0616B5A8-1807-4DA1-989D-3B24C2FC1319}" type="slidenum">
              <a:rPr lang="en-US" smtClean="0"/>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1656" b="71250"/>
          <a:stretch/>
        </p:blipFill>
        <p:spPr bwMode="auto">
          <a:xfrm>
            <a:off x="304800" y="1781838"/>
            <a:ext cx="8668390" cy="22567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6917" name="Rectangle 1029"/>
          <p:cNvSpPr>
            <a:spLocks noGrp="1" noChangeArrowheads="1"/>
          </p:cNvSpPr>
          <p:nvPr>
            <p:ph type="title"/>
          </p:nvPr>
        </p:nvSpPr>
        <p:spPr/>
        <p:txBody>
          <a:bodyPr lIns="92075" tIns="46038" rIns="92075" bIns="46038"/>
          <a:lstStyle/>
          <a:p>
            <a:pPr eaLnBrk="1" hangingPunct="1">
              <a:defRPr/>
            </a:pPr>
            <a:r>
              <a:rPr lang="en-US" sz="4000" dirty="0"/>
              <a:t>Importing Meet Events</a:t>
            </a:r>
          </a:p>
        </p:txBody>
      </p:sp>
      <p:sp>
        <p:nvSpPr>
          <p:cNvPr id="64515" name="Slide Number Placeholder 1"/>
          <p:cNvSpPr>
            <a:spLocks noGrp="1"/>
          </p:cNvSpPr>
          <p:nvPr>
            <p:ph type="sldNum" sz="quarter" idx="12"/>
          </p:nvPr>
        </p:nvSpPr>
        <p:spPr>
          <a:noFill/>
          <a:ln>
            <a:miter lim="800000"/>
            <a:headEnd/>
            <a:tailEnd/>
          </a:ln>
        </p:spPr>
        <p:txBody>
          <a:bodyPr/>
          <a:lstStyle/>
          <a:p>
            <a:fld id="{2FB5CE4C-145B-4172-9DD4-9B85C1D0095B}" type="slidenum">
              <a:rPr lang="en-US" smtClean="0">
                <a:cs typeface="Arial" charset="0"/>
              </a:rPr>
              <a:pPr/>
              <a:t>29</a:t>
            </a:fld>
            <a:endParaRPr lang="en-US">
              <a:cs typeface="Arial" charset="0"/>
            </a:endParaRPr>
          </a:p>
        </p:txBody>
      </p:sp>
      <p:sp>
        <p:nvSpPr>
          <p:cNvPr id="2" name="TextBox 1"/>
          <p:cNvSpPr txBox="1"/>
          <p:nvPr/>
        </p:nvSpPr>
        <p:spPr>
          <a:xfrm>
            <a:off x="496532" y="1067694"/>
            <a:ext cx="8342668" cy="646331"/>
          </a:xfrm>
          <a:prstGeom prst="rect">
            <a:avLst/>
          </a:prstGeom>
          <a:noFill/>
        </p:spPr>
        <p:txBody>
          <a:bodyPr wrap="none" rtlCol="0">
            <a:spAutoFit/>
          </a:bodyPr>
          <a:lstStyle/>
          <a:p>
            <a:r>
              <a:rPr lang="en-US" i="0" dirty="0">
                <a:solidFill>
                  <a:schemeClr val="tx2">
                    <a:lumMod val="75000"/>
                  </a:schemeClr>
                </a:solidFill>
                <a:latin typeface="Tahoma" pitchFamily="34" charset="0"/>
                <a:ea typeface="Tahoma" pitchFamily="34" charset="0"/>
                <a:cs typeface="Tahoma" pitchFamily="34" charset="0"/>
              </a:rPr>
              <a:t>From Main Menu select File | Import | Meet Events – follow on screen directions</a:t>
            </a:r>
          </a:p>
          <a:p>
            <a:r>
              <a:rPr lang="en-US" i="0" dirty="0">
                <a:solidFill>
                  <a:schemeClr val="tx2">
                    <a:lumMod val="75000"/>
                  </a:schemeClr>
                </a:solidFill>
                <a:latin typeface="Tahoma" pitchFamily="34" charset="0"/>
                <a:ea typeface="Tahoma" pitchFamily="34" charset="0"/>
                <a:cs typeface="Tahoma" pitchFamily="34" charset="0"/>
              </a:rPr>
              <a:t>From Main Menu select Meets and this screen will come up</a:t>
            </a:r>
          </a:p>
        </p:txBody>
      </p:sp>
      <p:sp>
        <p:nvSpPr>
          <p:cNvPr id="11" name="Rounded Rectangle 10"/>
          <p:cNvSpPr/>
          <p:nvPr/>
        </p:nvSpPr>
        <p:spPr bwMode="auto">
          <a:xfrm>
            <a:off x="5791200" y="3033360"/>
            <a:ext cx="2857500" cy="820202"/>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pic>
        <p:nvPicPr>
          <p:cNvPr id="2052"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1834" t="13042" r="14585" b="28545"/>
          <a:stretch/>
        </p:blipFill>
        <p:spPr bwMode="auto">
          <a:xfrm>
            <a:off x="446510" y="3295896"/>
            <a:ext cx="5248824" cy="3333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0" name="TextBox 49"/>
          <p:cNvSpPr txBox="1">
            <a:spLocks noChangeArrowheads="1"/>
          </p:cNvSpPr>
          <p:nvPr/>
        </p:nvSpPr>
        <p:spPr bwMode="auto">
          <a:xfrm>
            <a:off x="4389799" y="3853562"/>
            <a:ext cx="1172801" cy="523220"/>
          </a:xfrm>
          <a:prstGeom prst="rect">
            <a:avLst/>
          </a:prstGeom>
          <a:no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Edit Meet Description</a:t>
            </a:r>
          </a:p>
        </p:txBody>
      </p:sp>
      <p:sp>
        <p:nvSpPr>
          <p:cNvPr id="49" name="Rounded Rectangle 48"/>
          <p:cNvSpPr/>
          <p:nvPr/>
        </p:nvSpPr>
        <p:spPr bwMode="auto">
          <a:xfrm>
            <a:off x="1676400" y="3806330"/>
            <a:ext cx="1219200" cy="994270"/>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cxnSp>
        <p:nvCxnSpPr>
          <p:cNvPr id="51" name="Straight Arrow Connector 3"/>
          <p:cNvCxnSpPr>
            <a:cxnSpLocks noChangeShapeType="1"/>
            <a:stCxn id="50" idx="1"/>
            <a:endCxn id="49" idx="3"/>
          </p:cNvCxnSpPr>
          <p:nvPr/>
        </p:nvCxnSpPr>
        <p:spPr bwMode="auto">
          <a:xfrm flipH="1">
            <a:off x="2895600" y="4115172"/>
            <a:ext cx="1494199" cy="188293"/>
          </a:xfrm>
          <a:prstGeom prst="straightConnector1">
            <a:avLst/>
          </a:prstGeom>
          <a:noFill/>
          <a:ln w="9525" algn="ctr">
            <a:solidFill>
              <a:srgbClr val="FF0000"/>
            </a:solidFill>
            <a:round/>
            <a:headEnd/>
            <a:tailEnd type="arrow" w="med" len="med"/>
          </a:ln>
        </p:spPr>
      </p:cxnSp>
      <p:sp>
        <p:nvSpPr>
          <p:cNvPr id="26" name="Rounded Rectangle 25"/>
          <p:cNvSpPr/>
          <p:nvPr/>
        </p:nvSpPr>
        <p:spPr bwMode="auto">
          <a:xfrm>
            <a:off x="3505200" y="6090482"/>
            <a:ext cx="914400" cy="185529"/>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
        <p:nvSpPr>
          <p:cNvPr id="27" name="TextBox 26"/>
          <p:cNvSpPr txBox="1">
            <a:spLocks noChangeArrowheads="1"/>
          </p:cNvSpPr>
          <p:nvPr/>
        </p:nvSpPr>
        <p:spPr bwMode="auto">
          <a:xfrm>
            <a:off x="5928361" y="6122122"/>
            <a:ext cx="2720339" cy="307777"/>
          </a:xfrm>
          <a:prstGeom prst="rect">
            <a:avLst/>
          </a:prstGeom>
          <a:no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(Optional) Set Meet Type to “A” </a:t>
            </a:r>
          </a:p>
        </p:txBody>
      </p:sp>
      <p:cxnSp>
        <p:nvCxnSpPr>
          <p:cNvPr id="28" name="Straight Arrow Connector 3"/>
          <p:cNvCxnSpPr>
            <a:cxnSpLocks noChangeShapeType="1"/>
            <a:stCxn id="27" idx="1"/>
            <a:endCxn id="26" idx="3"/>
          </p:cNvCxnSpPr>
          <p:nvPr/>
        </p:nvCxnSpPr>
        <p:spPr bwMode="auto">
          <a:xfrm flipH="1" flipV="1">
            <a:off x="4419600" y="6183247"/>
            <a:ext cx="1508761" cy="92764"/>
          </a:xfrm>
          <a:prstGeom prst="straightConnector1">
            <a:avLst/>
          </a:prstGeom>
          <a:noFill/>
          <a:ln w="9525" algn="ctr">
            <a:solidFill>
              <a:srgbClr val="FF0000"/>
            </a:solidFill>
            <a:round/>
            <a:headEnd/>
            <a:tailEnd type="arrow" w="med" len="med"/>
          </a:ln>
        </p:spPr>
      </p:cxnSp>
    </p:spTree>
    <p:extLst>
      <p:ext uri="{BB962C8B-B14F-4D97-AF65-F5344CB8AC3E}">
        <p14:creationId xmlns:p14="http://schemas.microsoft.com/office/powerpoint/2010/main" val="33139631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rrowheads="1"/>
          </p:cNvSpPr>
          <p:nvPr>
            <p:ph type="title"/>
          </p:nvPr>
        </p:nvSpPr>
        <p:spPr/>
        <p:txBody>
          <a:bodyPr/>
          <a:lstStyle/>
          <a:p>
            <a:r>
              <a:rPr lang="en-US" dirty="0"/>
              <a:t>Entering Athletes in Meet</a:t>
            </a:r>
          </a:p>
        </p:txBody>
      </p:sp>
      <p:sp>
        <p:nvSpPr>
          <p:cNvPr id="46083" name="Rectangle 3"/>
          <p:cNvSpPr>
            <a:spLocks noGrp="1" noChangeArrowheads="1"/>
          </p:cNvSpPr>
          <p:nvPr>
            <p:ph idx="1"/>
          </p:nvPr>
        </p:nvSpPr>
        <p:spPr/>
        <p:txBody>
          <a:bodyPr>
            <a:normAutofit fontScale="92500" lnSpcReduction="10000"/>
          </a:bodyPr>
          <a:lstStyle/>
          <a:p>
            <a:r>
              <a:rPr lang="en-US" dirty="0"/>
              <a:t>On the Meets screen, highlight the meet for which you wish to create entries</a:t>
            </a:r>
          </a:p>
          <a:p>
            <a:r>
              <a:rPr lang="en-US" dirty="0"/>
              <a:t>Entries | Swimmer Entry Status (Optional)</a:t>
            </a:r>
          </a:p>
          <a:p>
            <a:pPr lvl="1"/>
            <a:r>
              <a:rPr lang="en-US" dirty="0"/>
              <a:t>Pre-enter all swimmers, then clear anyone on your unavailable list for that meet</a:t>
            </a:r>
          </a:p>
          <a:p>
            <a:r>
              <a:rPr lang="en-US" dirty="0"/>
              <a:t>Entries | Entry by Event</a:t>
            </a:r>
          </a:p>
          <a:p>
            <a:pPr lvl="1"/>
            <a:r>
              <a:rPr lang="en-US" dirty="0"/>
              <a:t>Set the Only Pre-Entered Athletes checkbox to mask unavailable swimmers</a:t>
            </a:r>
          </a:p>
          <a:p>
            <a:pPr lvl="1"/>
            <a:r>
              <a:rPr lang="en-US" dirty="0"/>
              <a:t>Swimmers will show up by their age on the day of the meet</a:t>
            </a:r>
          </a:p>
          <a:p>
            <a:pPr lvl="1"/>
            <a:r>
              <a:rPr lang="en-US" dirty="0"/>
              <a:t>Proceed through the events, one-by-one, entering swimmers</a:t>
            </a:r>
          </a:p>
          <a:p>
            <a:pPr lvl="1"/>
            <a:r>
              <a:rPr lang="en-US" dirty="0"/>
              <a:t>You can supply custom times to control lane assignments</a:t>
            </a:r>
          </a:p>
          <a:p>
            <a:pPr lvl="1"/>
            <a:r>
              <a:rPr lang="en-US" dirty="0"/>
              <a:t>A warning message will appear if you exceed an entry limit.  The entry which caused the warning will be created, requiring a correction on your part.</a:t>
            </a:r>
          </a:p>
        </p:txBody>
      </p:sp>
      <p:sp>
        <p:nvSpPr>
          <p:cNvPr id="66563" name="Slide Number Placeholder 1"/>
          <p:cNvSpPr>
            <a:spLocks noGrp="1"/>
          </p:cNvSpPr>
          <p:nvPr>
            <p:ph type="sldNum" sz="quarter" idx="12"/>
          </p:nvPr>
        </p:nvSpPr>
        <p:spPr/>
        <p:txBody>
          <a:bodyPr/>
          <a:lstStyle/>
          <a:p>
            <a:fld id="{69CDD64F-E922-448E-8965-FC8726E12DAA}" type="slidenum">
              <a:rPr lang="en-US" smtClean="0"/>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p:nvPr/>
        </p:nvGrpSpPr>
        <p:grpSpPr>
          <a:xfrm>
            <a:off x="149542" y="1141511"/>
            <a:ext cx="8778240" cy="3075684"/>
            <a:chOff x="277586" y="2590800"/>
            <a:chExt cx="8778240" cy="3075684"/>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277586" y="2590800"/>
              <a:ext cx="8778240" cy="30756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Rounded Rectangle 26"/>
            <p:cNvSpPr/>
            <p:nvPr/>
          </p:nvSpPr>
          <p:spPr bwMode="auto">
            <a:xfrm>
              <a:off x="2058084" y="3487250"/>
              <a:ext cx="1023258" cy="171078"/>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grpSp>
      <p:sp>
        <p:nvSpPr>
          <p:cNvPr id="26" name="Title 25"/>
          <p:cNvSpPr>
            <a:spLocks noGrp="1"/>
          </p:cNvSpPr>
          <p:nvPr>
            <p:ph type="title"/>
          </p:nvPr>
        </p:nvSpPr>
        <p:spPr/>
        <p:txBody>
          <a:bodyPr/>
          <a:lstStyle/>
          <a:p>
            <a:r>
              <a:rPr lang="en-US"/>
              <a:t>Pre-Entering Athletes in a Meet</a:t>
            </a:r>
            <a:endParaRPr lang="en-US" dirty="0"/>
          </a:p>
        </p:txBody>
      </p:sp>
      <p:sp>
        <p:nvSpPr>
          <p:cNvPr id="68611" name="Slide Number Placeholder 1"/>
          <p:cNvSpPr>
            <a:spLocks noGrp="1"/>
          </p:cNvSpPr>
          <p:nvPr>
            <p:ph type="sldNum" sz="quarter" idx="12"/>
          </p:nvPr>
        </p:nvSpPr>
        <p:spPr/>
        <p:txBody>
          <a:bodyPr/>
          <a:lstStyle/>
          <a:p>
            <a:fld id="{B069A168-B09B-48FF-BADB-5823E6B3F50D}" type="slidenum">
              <a:rPr lang="en-US" smtClean="0"/>
              <a:pPr/>
              <a:t>31</a:t>
            </a:fld>
            <a:endParaRPr lang="en-US"/>
          </a:p>
        </p:txBody>
      </p:sp>
      <p:grpSp>
        <p:nvGrpSpPr>
          <p:cNvPr id="4" name="Group 3"/>
          <p:cNvGrpSpPr/>
          <p:nvPr/>
        </p:nvGrpSpPr>
        <p:grpSpPr>
          <a:xfrm>
            <a:off x="152400" y="2710544"/>
            <a:ext cx="8579364" cy="3766456"/>
            <a:chOff x="152400" y="1719944"/>
            <a:chExt cx="8579364" cy="3766456"/>
          </a:xfrm>
        </p:grpSpPr>
        <p:pic>
          <p:nvPicPr>
            <p:cNvPr id="2050"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3281"/>
            <a:stretch/>
          </p:blipFill>
          <p:spPr bwMode="auto">
            <a:xfrm>
              <a:off x="152400" y="1719944"/>
              <a:ext cx="8579364" cy="3766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ounded Rectangle 5"/>
            <p:cNvSpPr/>
            <p:nvPr/>
          </p:nvSpPr>
          <p:spPr bwMode="auto">
            <a:xfrm>
              <a:off x="212983" y="2386752"/>
              <a:ext cx="914400" cy="171391"/>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
          <p:nvSpPr>
            <p:cNvPr id="7" name="TextBox 6"/>
            <p:cNvSpPr txBox="1">
              <a:spLocks noChangeArrowheads="1"/>
            </p:cNvSpPr>
            <p:nvPr/>
          </p:nvSpPr>
          <p:spPr bwMode="auto">
            <a:xfrm>
              <a:off x="1282519" y="1912908"/>
              <a:ext cx="2609849" cy="307777"/>
            </a:xfrm>
            <a:prstGeom prst="rect">
              <a:avLst/>
            </a:prstGeom>
            <a:no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First pre-enter all athletes</a:t>
              </a:r>
            </a:p>
          </p:txBody>
        </p:sp>
        <p:cxnSp>
          <p:nvCxnSpPr>
            <p:cNvPr id="8" name="Straight Arrow Connector 3"/>
            <p:cNvCxnSpPr>
              <a:cxnSpLocks noChangeShapeType="1"/>
              <a:stCxn id="7" idx="1"/>
              <a:endCxn id="6" idx="0"/>
            </p:cNvCxnSpPr>
            <p:nvPr/>
          </p:nvCxnSpPr>
          <p:spPr bwMode="auto">
            <a:xfrm flipH="1">
              <a:off x="670183" y="2066797"/>
              <a:ext cx="612336" cy="319955"/>
            </a:xfrm>
            <a:prstGeom prst="straightConnector1">
              <a:avLst/>
            </a:prstGeom>
            <a:noFill/>
            <a:ln w="9525" algn="ctr">
              <a:solidFill>
                <a:srgbClr val="FF0000"/>
              </a:solidFill>
              <a:round/>
              <a:headEnd/>
              <a:tailEnd type="arrow" w="med" len="med"/>
            </a:ln>
          </p:spPr>
        </p:cxnSp>
        <p:sp>
          <p:nvSpPr>
            <p:cNvPr id="9" name="Rounded Rectangle 8"/>
            <p:cNvSpPr/>
            <p:nvPr/>
          </p:nvSpPr>
          <p:spPr bwMode="auto">
            <a:xfrm>
              <a:off x="1870333" y="2209311"/>
              <a:ext cx="838200" cy="178870"/>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
          <p:nvSpPr>
            <p:cNvPr id="22" name="TextBox 21"/>
            <p:cNvSpPr txBox="1">
              <a:spLocks noChangeArrowheads="1"/>
            </p:cNvSpPr>
            <p:nvPr/>
          </p:nvSpPr>
          <p:spPr bwMode="auto">
            <a:xfrm>
              <a:off x="5623182" y="3701143"/>
              <a:ext cx="2609849" cy="523220"/>
            </a:xfrm>
            <a:prstGeom prst="rect">
              <a:avLst/>
            </a:prstGeom>
            <a:no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Second, uncheck the athletes that will not be at the meet</a:t>
              </a:r>
            </a:p>
          </p:txBody>
        </p:sp>
        <p:cxnSp>
          <p:nvCxnSpPr>
            <p:cNvPr id="23" name="Straight Arrow Connector 3"/>
            <p:cNvCxnSpPr>
              <a:cxnSpLocks noChangeShapeType="1"/>
              <a:stCxn id="22" idx="1"/>
            </p:cNvCxnSpPr>
            <p:nvPr/>
          </p:nvCxnSpPr>
          <p:spPr bwMode="auto">
            <a:xfrm flipH="1" flipV="1">
              <a:off x="2037522" y="3737113"/>
              <a:ext cx="3585660" cy="225640"/>
            </a:xfrm>
            <a:prstGeom prst="straightConnector1">
              <a:avLst/>
            </a:prstGeom>
            <a:noFill/>
            <a:ln w="9525" algn="ctr">
              <a:solidFill>
                <a:srgbClr val="FF0000"/>
              </a:solidFill>
              <a:round/>
              <a:headEnd/>
              <a:tailEnd type="arrow" w="med" len="med"/>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76200" y="1143000"/>
            <a:ext cx="9022080" cy="34705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0658" name="Text Box 10"/>
          <p:cNvSpPr txBox="1">
            <a:spLocks noChangeArrowheads="1"/>
          </p:cNvSpPr>
          <p:nvPr/>
        </p:nvSpPr>
        <p:spPr bwMode="auto">
          <a:xfrm>
            <a:off x="609600" y="4684712"/>
            <a:ext cx="1617662" cy="523220"/>
          </a:xfrm>
          <a:prstGeom prst="rect">
            <a:avLst/>
          </a:prstGeom>
          <a:noFill/>
          <a:ln w="9525">
            <a:noFill/>
            <a:miter lim="800000"/>
            <a:headEnd/>
            <a:tailEnd/>
          </a:ln>
        </p:spPr>
        <p:txBody>
          <a:bodyPr>
            <a:spAutoFit/>
          </a:bodyPr>
          <a:lstStyle/>
          <a:p>
            <a:pPr eaLnBrk="0" hangingPunct="0"/>
            <a:r>
              <a:rPr lang="en-US" sz="1400" b="1" i="0" dirty="0">
                <a:solidFill>
                  <a:srgbClr val="FF0000"/>
                </a:solidFill>
              </a:rPr>
              <a:t>Click check box to select entries</a:t>
            </a:r>
          </a:p>
        </p:txBody>
      </p:sp>
      <p:sp>
        <p:nvSpPr>
          <p:cNvPr id="70659" name="Line 11"/>
          <p:cNvSpPr>
            <a:spLocks noChangeShapeType="1"/>
          </p:cNvSpPr>
          <p:nvPr/>
        </p:nvSpPr>
        <p:spPr bwMode="auto">
          <a:xfrm flipV="1">
            <a:off x="1471615" y="4435475"/>
            <a:ext cx="251503" cy="266700"/>
          </a:xfrm>
          <a:prstGeom prst="line">
            <a:avLst/>
          </a:prstGeom>
          <a:noFill/>
          <a:ln w="28575">
            <a:solidFill>
              <a:srgbClr val="FF0000"/>
            </a:solidFill>
            <a:round/>
            <a:headEnd/>
            <a:tailEnd type="triangle" w="med" len="med"/>
          </a:ln>
        </p:spPr>
        <p:txBody>
          <a:bodyPr wrap="none" anchor="ctr"/>
          <a:lstStyle/>
          <a:p>
            <a:endParaRPr lang="en-US"/>
          </a:p>
        </p:txBody>
      </p:sp>
      <p:sp>
        <p:nvSpPr>
          <p:cNvPr id="70660" name="Text Box 12"/>
          <p:cNvSpPr txBox="1">
            <a:spLocks noChangeArrowheads="1"/>
          </p:cNvSpPr>
          <p:nvPr/>
        </p:nvSpPr>
        <p:spPr bwMode="auto">
          <a:xfrm>
            <a:off x="1676400" y="5105400"/>
            <a:ext cx="2362200" cy="523220"/>
          </a:xfrm>
          <a:prstGeom prst="rect">
            <a:avLst/>
          </a:prstGeom>
          <a:noFill/>
          <a:ln w="9525">
            <a:noFill/>
            <a:miter lim="800000"/>
            <a:headEnd/>
            <a:tailEnd/>
          </a:ln>
        </p:spPr>
        <p:txBody>
          <a:bodyPr>
            <a:spAutoFit/>
          </a:bodyPr>
          <a:lstStyle/>
          <a:p>
            <a:pPr eaLnBrk="0" hangingPunct="0"/>
            <a:r>
              <a:rPr lang="en-US" sz="1400" b="1" i="0" dirty="0">
                <a:solidFill>
                  <a:srgbClr val="FF0000"/>
                </a:solidFill>
              </a:rPr>
              <a:t>Enter Custom Times to control lane assignment</a:t>
            </a:r>
          </a:p>
        </p:txBody>
      </p:sp>
      <p:sp>
        <p:nvSpPr>
          <p:cNvPr id="70671" name="Rectangle 6"/>
          <p:cNvSpPr>
            <a:spLocks noChangeArrowheads="1"/>
          </p:cNvSpPr>
          <p:nvPr/>
        </p:nvSpPr>
        <p:spPr bwMode="auto">
          <a:xfrm>
            <a:off x="2717800" y="1403350"/>
            <a:ext cx="1219200" cy="234950"/>
          </a:xfrm>
          <a:prstGeom prst="rect">
            <a:avLst/>
          </a:prstGeom>
          <a:noFill/>
          <a:ln w="28575">
            <a:solidFill>
              <a:srgbClr val="FF0000"/>
            </a:solidFill>
            <a:miter lim="800000"/>
            <a:headEnd/>
            <a:tailEnd/>
          </a:ln>
        </p:spPr>
        <p:txBody>
          <a:bodyPr wrap="none" anchor="ctr"/>
          <a:lstStyle/>
          <a:p>
            <a:pPr eaLnBrk="0" hangingPunct="0"/>
            <a:endParaRPr lang="en-US"/>
          </a:p>
        </p:txBody>
      </p:sp>
      <p:sp>
        <p:nvSpPr>
          <p:cNvPr id="70672" name="Rectangle 7"/>
          <p:cNvSpPr>
            <a:spLocks noChangeArrowheads="1"/>
          </p:cNvSpPr>
          <p:nvPr/>
        </p:nvSpPr>
        <p:spPr bwMode="auto">
          <a:xfrm>
            <a:off x="1930400" y="3009900"/>
            <a:ext cx="933450" cy="228600"/>
          </a:xfrm>
          <a:prstGeom prst="rect">
            <a:avLst/>
          </a:prstGeom>
          <a:noFill/>
          <a:ln w="28575">
            <a:solidFill>
              <a:srgbClr val="FF0000"/>
            </a:solidFill>
            <a:miter lim="800000"/>
            <a:headEnd/>
            <a:tailEnd/>
          </a:ln>
        </p:spPr>
        <p:txBody>
          <a:bodyPr wrap="none" anchor="ctr"/>
          <a:lstStyle/>
          <a:p>
            <a:pPr eaLnBrk="0" hangingPunct="0"/>
            <a:endParaRPr lang="en-US"/>
          </a:p>
        </p:txBody>
      </p:sp>
      <p:sp>
        <p:nvSpPr>
          <p:cNvPr id="70673" name="Rectangle 8"/>
          <p:cNvSpPr>
            <a:spLocks noChangeArrowheads="1"/>
          </p:cNvSpPr>
          <p:nvPr/>
        </p:nvSpPr>
        <p:spPr bwMode="auto">
          <a:xfrm>
            <a:off x="100015" y="3381378"/>
            <a:ext cx="1371600" cy="152400"/>
          </a:xfrm>
          <a:prstGeom prst="rect">
            <a:avLst/>
          </a:prstGeom>
          <a:noFill/>
          <a:ln w="28575">
            <a:solidFill>
              <a:srgbClr val="FF0000"/>
            </a:solidFill>
            <a:miter lim="800000"/>
            <a:headEnd/>
            <a:tailEnd/>
          </a:ln>
        </p:spPr>
        <p:txBody>
          <a:bodyPr wrap="none" anchor="ctr"/>
          <a:lstStyle/>
          <a:p>
            <a:pPr eaLnBrk="0" hangingPunct="0"/>
            <a:endParaRPr lang="en-US"/>
          </a:p>
        </p:txBody>
      </p:sp>
      <p:sp>
        <p:nvSpPr>
          <p:cNvPr id="70674" name="Rectangle 9"/>
          <p:cNvSpPr>
            <a:spLocks noChangeArrowheads="1"/>
          </p:cNvSpPr>
          <p:nvPr/>
        </p:nvSpPr>
        <p:spPr bwMode="auto">
          <a:xfrm>
            <a:off x="1571622" y="3962400"/>
            <a:ext cx="228600" cy="457200"/>
          </a:xfrm>
          <a:prstGeom prst="rect">
            <a:avLst/>
          </a:prstGeom>
          <a:noFill/>
          <a:ln w="28575">
            <a:solidFill>
              <a:srgbClr val="FF0000"/>
            </a:solidFill>
            <a:miter lim="800000"/>
            <a:headEnd/>
            <a:tailEnd/>
          </a:ln>
        </p:spPr>
        <p:txBody>
          <a:bodyPr wrap="none" anchor="ctr"/>
          <a:lstStyle/>
          <a:p>
            <a:pPr eaLnBrk="0" hangingPunct="0"/>
            <a:endParaRPr lang="en-US"/>
          </a:p>
        </p:txBody>
      </p:sp>
      <p:sp>
        <p:nvSpPr>
          <p:cNvPr id="70675" name="Rectangle 13"/>
          <p:cNvSpPr>
            <a:spLocks noChangeArrowheads="1"/>
          </p:cNvSpPr>
          <p:nvPr/>
        </p:nvSpPr>
        <p:spPr bwMode="auto">
          <a:xfrm>
            <a:off x="2559050" y="4114800"/>
            <a:ext cx="493713" cy="119064"/>
          </a:xfrm>
          <a:prstGeom prst="rect">
            <a:avLst/>
          </a:prstGeom>
          <a:noFill/>
          <a:ln w="28575">
            <a:solidFill>
              <a:srgbClr val="FF0000"/>
            </a:solidFill>
            <a:miter lim="800000"/>
            <a:headEnd/>
            <a:tailEnd/>
          </a:ln>
        </p:spPr>
        <p:txBody>
          <a:bodyPr wrap="none" anchor="ctr"/>
          <a:lstStyle/>
          <a:p>
            <a:pPr eaLnBrk="0" hangingPunct="0"/>
            <a:endParaRPr lang="en-US"/>
          </a:p>
        </p:txBody>
      </p:sp>
      <p:sp>
        <p:nvSpPr>
          <p:cNvPr id="70676" name="Rectangle 15"/>
          <p:cNvSpPr>
            <a:spLocks noChangeArrowheads="1"/>
          </p:cNvSpPr>
          <p:nvPr/>
        </p:nvSpPr>
        <p:spPr bwMode="auto">
          <a:xfrm>
            <a:off x="4206240" y="3962400"/>
            <a:ext cx="575310" cy="428625"/>
          </a:xfrm>
          <a:prstGeom prst="rect">
            <a:avLst/>
          </a:prstGeom>
          <a:noFill/>
          <a:ln w="28575">
            <a:solidFill>
              <a:srgbClr val="FF0000"/>
            </a:solidFill>
            <a:miter lim="800000"/>
            <a:headEnd/>
            <a:tailEnd/>
          </a:ln>
        </p:spPr>
        <p:txBody>
          <a:bodyPr wrap="none" anchor="ctr"/>
          <a:lstStyle/>
          <a:p>
            <a:pPr eaLnBrk="0" hangingPunct="0"/>
            <a:endParaRPr lang="en-US"/>
          </a:p>
        </p:txBody>
      </p:sp>
      <p:sp>
        <p:nvSpPr>
          <p:cNvPr id="70662" name="Text Box 16"/>
          <p:cNvSpPr txBox="1">
            <a:spLocks noChangeArrowheads="1"/>
          </p:cNvSpPr>
          <p:nvPr/>
        </p:nvSpPr>
        <p:spPr bwMode="auto">
          <a:xfrm>
            <a:off x="3733800" y="4684712"/>
            <a:ext cx="2362200" cy="954088"/>
          </a:xfrm>
          <a:prstGeom prst="rect">
            <a:avLst/>
          </a:prstGeom>
          <a:noFill/>
          <a:ln w="9525">
            <a:noFill/>
            <a:miter lim="800000"/>
            <a:headEnd/>
            <a:tailEnd/>
          </a:ln>
        </p:spPr>
        <p:txBody>
          <a:bodyPr>
            <a:spAutoFit/>
          </a:bodyPr>
          <a:lstStyle/>
          <a:p>
            <a:pPr eaLnBrk="0" hangingPunct="0"/>
            <a:r>
              <a:rPr lang="en-US" sz="1400" b="1" i="0" dirty="0">
                <a:solidFill>
                  <a:srgbClr val="FF0000"/>
                </a:solidFill>
              </a:rPr>
              <a:t>Track entries</a:t>
            </a:r>
          </a:p>
          <a:p>
            <a:pPr eaLnBrk="0" hangingPunct="0"/>
            <a:r>
              <a:rPr lang="en-US" sz="1400" b="1" i="0" dirty="0">
                <a:solidFill>
                  <a:srgbClr val="FF0000"/>
                </a:solidFill>
              </a:rPr>
              <a:t>IE – individual entries</a:t>
            </a:r>
          </a:p>
          <a:p>
            <a:pPr eaLnBrk="0" hangingPunct="0"/>
            <a:r>
              <a:rPr lang="en-US" sz="1400" b="1" i="0" dirty="0">
                <a:solidFill>
                  <a:srgbClr val="FF0000"/>
                </a:solidFill>
              </a:rPr>
              <a:t>RE – relay entries</a:t>
            </a:r>
          </a:p>
          <a:p>
            <a:pPr eaLnBrk="0" hangingPunct="0"/>
            <a:r>
              <a:rPr lang="en-US" sz="1400" b="1" i="0" dirty="0">
                <a:solidFill>
                  <a:srgbClr val="FF0000"/>
                </a:solidFill>
              </a:rPr>
              <a:t>CE – cumulative entries</a:t>
            </a:r>
          </a:p>
        </p:txBody>
      </p:sp>
      <p:sp>
        <p:nvSpPr>
          <p:cNvPr id="70663" name="Line 14"/>
          <p:cNvSpPr>
            <a:spLocks noChangeShapeType="1"/>
          </p:cNvSpPr>
          <p:nvPr/>
        </p:nvSpPr>
        <p:spPr bwMode="auto">
          <a:xfrm flipV="1">
            <a:off x="2758440" y="4218214"/>
            <a:ext cx="0" cy="810986"/>
          </a:xfrm>
          <a:prstGeom prst="line">
            <a:avLst/>
          </a:prstGeom>
          <a:noFill/>
          <a:ln w="28575">
            <a:solidFill>
              <a:srgbClr val="FF0000"/>
            </a:solidFill>
            <a:round/>
            <a:headEnd/>
            <a:tailEnd type="triangle" w="med" len="med"/>
          </a:ln>
        </p:spPr>
        <p:txBody>
          <a:bodyPr wrap="none" anchor="ctr"/>
          <a:lstStyle/>
          <a:p>
            <a:endParaRPr lang="en-US"/>
          </a:p>
        </p:txBody>
      </p:sp>
      <p:sp>
        <p:nvSpPr>
          <p:cNvPr id="70664" name="Line 18"/>
          <p:cNvSpPr>
            <a:spLocks noChangeShapeType="1"/>
          </p:cNvSpPr>
          <p:nvPr/>
        </p:nvSpPr>
        <p:spPr bwMode="auto">
          <a:xfrm flipH="1" flipV="1">
            <a:off x="4533900" y="4391023"/>
            <a:ext cx="0" cy="311152"/>
          </a:xfrm>
          <a:prstGeom prst="line">
            <a:avLst/>
          </a:prstGeom>
          <a:noFill/>
          <a:ln w="28575">
            <a:solidFill>
              <a:srgbClr val="FF0000"/>
            </a:solidFill>
            <a:round/>
            <a:headEnd/>
            <a:tailEnd type="triangle" w="med" len="med"/>
          </a:ln>
        </p:spPr>
        <p:txBody>
          <a:bodyPr wrap="none" anchor="ctr"/>
          <a:lstStyle/>
          <a:p>
            <a:endParaRPr lang="en-US"/>
          </a:p>
        </p:txBody>
      </p:sp>
      <p:sp>
        <p:nvSpPr>
          <p:cNvPr id="70665" name="Text Box 19"/>
          <p:cNvSpPr txBox="1">
            <a:spLocks noChangeArrowheads="1"/>
          </p:cNvSpPr>
          <p:nvPr/>
        </p:nvSpPr>
        <p:spPr bwMode="auto">
          <a:xfrm>
            <a:off x="5949042" y="4684712"/>
            <a:ext cx="1518558" cy="307777"/>
          </a:xfrm>
          <a:prstGeom prst="rect">
            <a:avLst/>
          </a:prstGeom>
          <a:noFill/>
          <a:ln w="9525">
            <a:noFill/>
            <a:miter lim="800000"/>
            <a:headEnd/>
            <a:tailEnd/>
          </a:ln>
        </p:spPr>
        <p:txBody>
          <a:bodyPr wrap="square">
            <a:spAutoFit/>
          </a:bodyPr>
          <a:lstStyle/>
          <a:p>
            <a:pPr eaLnBrk="0" hangingPunct="0"/>
            <a:r>
              <a:rPr lang="en-US" sz="1400" b="1" i="0" dirty="0">
                <a:solidFill>
                  <a:srgbClr val="FF0000"/>
                </a:solidFill>
              </a:rPr>
              <a:t>Age as of 1 June</a:t>
            </a:r>
          </a:p>
        </p:txBody>
      </p:sp>
      <p:sp>
        <p:nvSpPr>
          <p:cNvPr id="70666" name="Line 20"/>
          <p:cNvSpPr>
            <a:spLocks noChangeShapeType="1"/>
          </p:cNvSpPr>
          <p:nvPr/>
        </p:nvSpPr>
        <p:spPr bwMode="auto">
          <a:xfrm flipH="1" flipV="1">
            <a:off x="5257798" y="4495800"/>
            <a:ext cx="691243" cy="342800"/>
          </a:xfrm>
          <a:prstGeom prst="line">
            <a:avLst/>
          </a:prstGeom>
          <a:noFill/>
          <a:ln w="28575">
            <a:solidFill>
              <a:srgbClr val="FF0000"/>
            </a:solidFill>
            <a:round/>
            <a:headEnd/>
            <a:tailEnd type="triangle" w="med" len="med"/>
          </a:ln>
        </p:spPr>
        <p:txBody>
          <a:bodyPr wrap="none" anchor="ctr"/>
          <a:lstStyle/>
          <a:p>
            <a:endParaRPr lang="en-US"/>
          </a:p>
        </p:txBody>
      </p:sp>
      <p:sp>
        <p:nvSpPr>
          <p:cNvPr id="70667" name="Rectangle 21"/>
          <p:cNvSpPr>
            <a:spLocks noChangeArrowheads="1"/>
          </p:cNvSpPr>
          <p:nvPr/>
        </p:nvSpPr>
        <p:spPr bwMode="auto">
          <a:xfrm>
            <a:off x="5009243" y="3963987"/>
            <a:ext cx="206828" cy="487363"/>
          </a:xfrm>
          <a:prstGeom prst="rect">
            <a:avLst/>
          </a:prstGeom>
          <a:noFill/>
          <a:ln w="28575">
            <a:solidFill>
              <a:srgbClr val="FF0000"/>
            </a:solidFill>
            <a:miter lim="800000"/>
            <a:headEnd/>
            <a:tailEnd/>
          </a:ln>
        </p:spPr>
        <p:txBody>
          <a:bodyPr wrap="none" anchor="ctr"/>
          <a:lstStyle/>
          <a:p>
            <a:pPr eaLnBrk="0" hangingPunct="0"/>
            <a:endParaRPr lang="en-US"/>
          </a:p>
        </p:txBody>
      </p:sp>
      <p:sp>
        <p:nvSpPr>
          <p:cNvPr id="6" name="Title 5"/>
          <p:cNvSpPr>
            <a:spLocks noGrp="1"/>
          </p:cNvSpPr>
          <p:nvPr>
            <p:ph type="title"/>
          </p:nvPr>
        </p:nvSpPr>
        <p:spPr/>
        <p:txBody>
          <a:bodyPr/>
          <a:lstStyle/>
          <a:p>
            <a:r>
              <a:rPr lang="en-US"/>
              <a:t>Entries by Event, Individual Events</a:t>
            </a:r>
            <a:endParaRPr lang="en-US" dirty="0"/>
          </a:p>
        </p:txBody>
      </p:sp>
      <p:sp>
        <p:nvSpPr>
          <p:cNvPr id="70669" name="Slide Number Placeholder 1"/>
          <p:cNvSpPr>
            <a:spLocks noGrp="1"/>
          </p:cNvSpPr>
          <p:nvPr>
            <p:ph type="sldNum" sz="quarter" idx="12"/>
          </p:nvPr>
        </p:nvSpPr>
        <p:spPr/>
        <p:txBody>
          <a:bodyPr/>
          <a:lstStyle/>
          <a:p>
            <a:fld id="{B7E783B1-F51B-4164-BE43-70E2F31CE760}" type="slidenum">
              <a:rPr lang="en-US" smtClean="0"/>
              <a:pPr/>
              <a:t>32</a:t>
            </a:fld>
            <a:endParaRPr lang="en-US"/>
          </a:p>
        </p:txBody>
      </p:sp>
      <p:sp>
        <p:nvSpPr>
          <p:cNvPr id="23" name="TextBox 22"/>
          <p:cNvSpPr txBox="1">
            <a:spLocks noChangeArrowheads="1"/>
          </p:cNvSpPr>
          <p:nvPr/>
        </p:nvSpPr>
        <p:spPr bwMode="auto">
          <a:xfrm>
            <a:off x="2995837" y="2287488"/>
            <a:ext cx="1066800" cy="307777"/>
          </a:xfrm>
          <a:prstGeom prst="rect">
            <a:avLst/>
          </a:prstGeom>
          <a:no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Next Event</a:t>
            </a:r>
          </a:p>
        </p:txBody>
      </p:sp>
      <p:cxnSp>
        <p:nvCxnSpPr>
          <p:cNvPr id="24" name="Straight Arrow Connector 3"/>
          <p:cNvCxnSpPr>
            <a:cxnSpLocks noChangeShapeType="1"/>
            <a:stCxn id="23" idx="1"/>
          </p:cNvCxnSpPr>
          <p:nvPr/>
        </p:nvCxnSpPr>
        <p:spPr bwMode="auto">
          <a:xfrm flipH="1" flipV="1">
            <a:off x="2289172" y="1638300"/>
            <a:ext cx="706665" cy="803077"/>
          </a:xfrm>
          <a:prstGeom prst="straightConnector1">
            <a:avLst/>
          </a:prstGeom>
          <a:noFill/>
          <a:ln w="9525" algn="ctr">
            <a:solidFill>
              <a:srgbClr val="FF0000"/>
            </a:solidFill>
            <a:round/>
            <a:headEnd/>
            <a:tailEnd type="arrow" w="med" len="med"/>
          </a:ln>
        </p:spPr>
      </p:cxnSp>
      <p:sp>
        <p:nvSpPr>
          <p:cNvPr id="2" name="TextBox 1"/>
          <p:cNvSpPr txBox="1"/>
          <p:nvPr/>
        </p:nvSpPr>
        <p:spPr>
          <a:xfrm>
            <a:off x="457200" y="5562600"/>
            <a:ext cx="7022307" cy="923330"/>
          </a:xfrm>
          <a:prstGeom prst="rect">
            <a:avLst/>
          </a:prstGeom>
          <a:noFill/>
        </p:spPr>
        <p:txBody>
          <a:bodyPr wrap="none" rtlCol="0">
            <a:spAutoFit/>
          </a:bodyPr>
          <a:lstStyle/>
          <a:p>
            <a:r>
              <a:rPr lang="en-US" i="0" dirty="0">
                <a:latin typeface="+mn-lt"/>
              </a:rPr>
              <a:t>Grid View Basics</a:t>
            </a:r>
          </a:p>
          <a:p>
            <a:pPr marL="285750" indent="-285750">
              <a:buFontTx/>
              <a:buChar char="-"/>
            </a:pPr>
            <a:r>
              <a:rPr lang="en-US" i="0" dirty="0">
                <a:latin typeface="+mn-lt"/>
              </a:rPr>
              <a:t>Click on underlined column heading to sort by that column</a:t>
            </a:r>
          </a:p>
          <a:p>
            <a:pPr marL="285750" indent="-285750">
              <a:buFontTx/>
              <a:buChar char="-"/>
            </a:pPr>
            <a:r>
              <a:rPr lang="en-US" i="0" dirty="0">
                <a:latin typeface="+mn-lt"/>
              </a:rPr>
              <a:t>Click on letter to show swimmers with last name beginning with letter</a:t>
            </a:r>
          </a:p>
        </p:txBody>
      </p:sp>
    </p:spTree>
    <p:extLst>
      <p:ext uri="{BB962C8B-B14F-4D97-AF65-F5344CB8AC3E}">
        <p14:creationId xmlns:p14="http://schemas.microsoft.com/office/powerpoint/2010/main" val="10298946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rrowheads="1"/>
          </p:cNvSpPr>
          <p:nvPr>
            <p:ph type="title"/>
          </p:nvPr>
        </p:nvSpPr>
        <p:spPr/>
        <p:txBody>
          <a:bodyPr/>
          <a:lstStyle/>
          <a:p>
            <a:r>
              <a:rPr lang="en-US"/>
              <a:t>Entering Athletes in Meet, cont.</a:t>
            </a:r>
            <a:endParaRPr lang="en-US" dirty="0"/>
          </a:p>
        </p:txBody>
      </p:sp>
      <p:sp>
        <p:nvSpPr>
          <p:cNvPr id="48131" name="Rectangle 3"/>
          <p:cNvSpPr>
            <a:spLocks noGrp="1" noChangeArrowheads="1"/>
          </p:cNvSpPr>
          <p:nvPr>
            <p:ph idx="1"/>
          </p:nvPr>
        </p:nvSpPr>
        <p:spPr/>
        <p:txBody>
          <a:bodyPr>
            <a:normAutofit lnSpcReduction="10000"/>
          </a:bodyPr>
          <a:lstStyle/>
          <a:p>
            <a:r>
              <a:rPr lang="en-US" dirty="0"/>
              <a:t>To enter swimmers in a relay…</a:t>
            </a:r>
          </a:p>
          <a:p>
            <a:pPr lvl="1"/>
            <a:r>
              <a:rPr lang="en-US" dirty="0"/>
              <a:t>Set/clear the checkboxes at the left side of the screen as appropriate</a:t>
            </a:r>
          </a:p>
          <a:p>
            <a:pPr lvl="1"/>
            <a:r>
              <a:rPr lang="en-US" dirty="0"/>
              <a:t>Select your team from the Swim for Team and Team combo boxes</a:t>
            </a:r>
          </a:p>
          <a:p>
            <a:pPr lvl="1"/>
            <a:r>
              <a:rPr lang="en-US" dirty="0"/>
              <a:t>Create a relay by clicking New Relay</a:t>
            </a:r>
          </a:p>
          <a:p>
            <a:pPr lvl="1"/>
            <a:r>
              <a:rPr lang="en-US" dirty="0"/>
              <a:t>Add swimmers to your relay by double-clicking or dragging them</a:t>
            </a:r>
          </a:p>
          <a:p>
            <a:pPr lvl="1"/>
            <a:r>
              <a:rPr lang="en-US" dirty="0"/>
              <a:t>Remove swimmers by double-clicking them</a:t>
            </a:r>
          </a:p>
          <a:p>
            <a:pPr lvl="1"/>
            <a:r>
              <a:rPr lang="en-US" dirty="0"/>
              <a:t>Swap the legs of two swimmers by dragging one on top of the other</a:t>
            </a:r>
          </a:p>
          <a:p>
            <a:pPr lvl="1"/>
            <a:r>
              <a:rPr lang="en-US" dirty="0"/>
              <a:t>Find Best Relay only works for 8&amp;Under and 15-18 age groups</a:t>
            </a:r>
          </a:p>
        </p:txBody>
      </p:sp>
      <p:sp>
        <p:nvSpPr>
          <p:cNvPr id="72707" name="Slide Number Placeholder 1"/>
          <p:cNvSpPr>
            <a:spLocks noGrp="1"/>
          </p:cNvSpPr>
          <p:nvPr>
            <p:ph type="sldNum" sz="quarter" idx="12"/>
          </p:nvPr>
        </p:nvSpPr>
        <p:spPr/>
        <p:txBody>
          <a:bodyPr/>
          <a:lstStyle/>
          <a:p>
            <a:fld id="{4E1A2041-FADC-464E-9F63-E59D8CA14F7F}" type="slidenum">
              <a:rPr lang="en-US" smtClean="0"/>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Entries by Event, Relay Events</a:t>
            </a:r>
            <a:endParaRPr lang="en-US" dirty="0"/>
          </a:p>
        </p:txBody>
      </p:sp>
      <p:sp>
        <p:nvSpPr>
          <p:cNvPr id="74755" name="Slide Number Placeholder 1"/>
          <p:cNvSpPr>
            <a:spLocks noGrp="1"/>
          </p:cNvSpPr>
          <p:nvPr>
            <p:ph type="sldNum" sz="quarter" idx="12"/>
          </p:nvPr>
        </p:nvSpPr>
        <p:spPr/>
        <p:txBody>
          <a:bodyPr/>
          <a:lstStyle/>
          <a:p>
            <a:fld id="{B889156C-F77A-413A-AC0D-6D6DB55EA96C}" type="slidenum">
              <a:rPr lang="en-US" smtClean="0"/>
              <a:pPr/>
              <a:t>34</a:t>
            </a:fld>
            <a:endParaRPr lang="en-US"/>
          </a:p>
        </p:txBody>
      </p:sp>
      <p:pic>
        <p:nvPicPr>
          <p:cNvPr id="409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74518" y="1143000"/>
            <a:ext cx="8588482" cy="5331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ounded Rectangle 8"/>
          <p:cNvSpPr/>
          <p:nvPr/>
        </p:nvSpPr>
        <p:spPr bwMode="auto">
          <a:xfrm>
            <a:off x="3200400" y="1447800"/>
            <a:ext cx="1371600" cy="228600"/>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
        <p:nvSpPr>
          <p:cNvPr id="10" name="Rounded Rectangle 9"/>
          <p:cNvSpPr/>
          <p:nvPr/>
        </p:nvSpPr>
        <p:spPr bwMode="auto">
          <a:xfrm>
            <a:off x="2286000" y="3309933"/>
            <a:ext cx="1066800" cy="228600"/>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
        <p:nvSpPr>
          <p:cNvPr id="11" name="Rounded Rectangle 10"/>
          <p:cNvSpPr/>
          <p:nvPr/>
        </p:nvSpPr>
        <p:spPr bwMode="auto">
          <a:xfrm>
            <a:off x="226910" y="3719513"/>
            <a:ext cx="1297089" cy="152398"/>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
        <p:nvSpPr>
          <p:cNvPr id="12" name="TextBox 11"/>
          <p:cNvSpPr txBox="1">
            <a:spLocks noChangeArrowheads="1"/>
          </p:cNvSpPr>
          <p:nvPr/>
        </p:nvSpPr>
        <p:spPr bwMode="auto">
          <a:xfrm>
            <a:off x="6248400" y="3641823"/>
            <a:ext cx="1905000" cy="307777"/>
          </a:xfrm>
          <a:prstGeom prst="rect">
            <a:avLst/>
          </a:prstGeom>
          <a:no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First, click New Relay</a:t>
            </a:r>
          </a:p>
        </p:txBody>
      </p:sp>
      <p:cxnSp>
        <p:nvCxnSpPr>
          <p:cNvPr id="13" name="Straight Arrow Connector 3"/>
          <p:cNvCxnSpPr>
            <a:cxnSpLocks noChangeShapeType="1"/>
            <a:stCxn id="12" idx="1"/>
          </p:cNvCxnSpPr>
          <p:nvPr/>
        </p:nvCxnSpPr>
        <p:spPr bwMode="auto">
          <a:xfrm flipH="1">
            <a:off x="5715000" y="3795712"/>
            <a:ext cx="533400" cy="547688"/>
          </a:xfrm>
          <a:prstGeom prst="straightConnector1">
            <a:avLst/>
          </a:prstGeom>
          <a:noFill/>
          <a:ln w="9525" algn="ctr">
            <a:solidFill>
              <a:srgbClr val="FF0000"/>
            </a:solidFill>
            <a:round/>
            <a:headEnd/>
            <a:tailEnd type="arrow" w="med" len="med"/>
          </a:ln>
        </p:spPr>
      </p:cxnSp>
      <p:sp>
        <p:nvSpPr>
          <p:cNvPr id="16" name="TextBox 15"/>
          <p:cNvSpPr txBox="1">
            <a:spLocks noChangeArrowheads="1"/>
          </p:cNvSpPr>
          <p:nvPr/>
        </p:nvSpPr>
        <p:spPr bwMode="auto">
          <a:xfrm>
            <a:off x="315686" y="5291239"/>
            <a:ext cx="3951514" cy="738664"/>
          </a:xfrm>
          <a:prstGeom prst="rect">
            <a:avLst/>
          </a:prstGeom>
          <a:no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Next, double click or drag swimmers to fill relay</a:t>
            </a:r>
          </a:p>
          <a:p>
            <a:pPr marL="285750" indent="-285750" eaLnBrk="0" hangingPunct="0">
              <a:buFontTx/>
              <a:buChar char="-"/>
            </a:pPr>
            <a:r>
              <a:rPr lang="en-US" sz="1400" i="0" dirty="0">
                <a:solidFill>
                  <a:srgbClr val="FF0000"/>
                </a:solidFill>
                <a:latin typeface="Tahoma" pitchFamily="34" charset="0"/>
                <a:cs typeface="Tahoma" pitchFamily="34" charset="0"/>
              </a:rPr>
              <a:t>Select stroke to see times for that stroke</a:t>
            </a:r>
          </a:p>
          <a:p>
            <a:pPr marL="285750" indent="-285750" eaLnBrk="0" hangingPunct="0">
              <a:buFontTx/>
              <a:buChar char="-"/>
            </a:pPr>
            <a:r>
              <a:rPr lang="en-US" sz="1400" i="0" dirty="0">
                <a:solidFill>
                  <a:srgbClr val="FF0000"/>
                </a:solidFill>
                <a:latin typeface="Tahoma" pitchFamily="34" charset="0"/>
                <a:cs typeface="Tahoma" pitchFamily="34" charset="0"/>
              </a:rPr>
              <a:t>Double click to remove swimmer from relay</a:t>
            </a:r>
          </a:p>
        </p:txBody>
      </p:sp>
      <p:cxnSp>
        <p:nvCxnSpPr>
          <p:cNvPr id="18" name="Straight Arrow Connector 3"/>
          <p:cNvCxnSpPr>
            <a:cxnSpLocks noChangeShapeType="1"/>
          </p:cNvCxnSpPr>
          <p:nvPr/>
        </p:nvCxnSpPr>
        <p:spPr bwMode="auto">
          <a:xfrm>
            <a:off x="2628900" y="4876800"/>
            <a:ext cx="1943100" cy="533400"/>
          </a:xfrm>
          <a:prstGeom prst="straightConnector1">
            <a:avLst/>
          </a:prstGeom>
          <a:noFill/>
          <a:ln w="9525" algn="ctr">
            <a:solidFill>
              <a:srgbClr val="FF0000"/>
            </a:solidFill>
            <a:round/>
            <a:headEnd/>
            <a:tailEnd type="arrow" w="med" len="med"/>
          </a:ln>
        </p:spPr>
      </p:cxnSp>
      <p:sp>
        <p:nvSpPr>
          <p:cNvPr id="23" name="Rounded Rectangle 22"/>
          <p:cNvSpPr/>
          <p:nvPr/>
        </p:nvSpPr>
        <p:spPr bwMode="auto">
          <a:xfrm>
            <a:off x="4914900" y="4624388"/>
            <a:ext cx="928688" cy="176212"/>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Tree>
    <p:extLst>
      <p:ext uri="{BB962C8B-B14F-4D97-AF65-F5344CB8AC3E}">
        <p14:creationId xmlns:p14="http://schemas.microsoft.com/office/powerpoint/2010/main" val="21207096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1026"/>
          <p:cNvSpPr>
            <a:spLocks noGrp="1" noRot="1" noChangeArrowheads="1"/>
          </p:cNvSpPr>
          <p:nvPr>
            <p:ph type="title"/>
          </p:nvPr>
        </p:nvSpPr>
        <p:spPr/>
        <p:txBody>
          <a:bodyPr/>
          <a:lstStyle/>
          <a:p>
            <a:r>
              <a:rPr lang="en-US"/>
              <a:t>A-Meet Entry Reports</a:t>
            </a:r>
          </a:p>
        </p:txBody>
      </p:sp>
      <p:sp>
        <p:nvSpPr>
          <p:cNvPr id="169987" name="Rectangle 1027"/>
          <p:cNvSpPr>
            <a:spLocks noGrp="1" noChangeArrowheads="1"/>
          </p:cNvSpPr>
          <p:nvPr>
            <p:ph idx="1"/>
          </p:nvPr>
        </p:nvSpPr>
        <p:spPr/>
        <p:txBody>
          <a:bodyPr/>
          <a:lstStyle/>
          <a:p>
            <a:r>
              <a:rPr lang="en-US" dirty="0"/>
              <a:t>After entries are completed, you should run some reports from the Reports | Meet Reports | Meet Entries dialog</a:t>
            </a:r>
          </a:p>
          <a:p>
            <a:pPr lvl="1"/>
            <a:r>
              <a:rPr lang="en-US" dirty="0"/>
              <a:t>Individual and Relays sorted by Meet Event Number </a:t>
            </a:r>
          </a:p>
          <a:p>
            <a:pPr lvl="1"/>
            <a:r>
              <a:rPr lang="en-US" dirty="0"/>
              <a:t>Individual and Relays sorted by Name</a:t>
            </a:r>
          </a:p>
        </p:txBody>
      </p:sp>
      <p:sp>
        <p:nvSpPr>
          <p:cNvPr id="76803" name="Slide Number Placeholder 1"/>
          <p:cNvSpPr>
            <a:spLocks noGrp="1"/>
          </p:cNvSpPr>
          <p:nvPr>
            <p:ph type="sldNum" sz="quarter" idx="12"/>
          </p:nvPr>
        </p:nvSpPr>
        <p:spPr/>
        <p:txBody>
          <a:bodyPr/>
          <a:lstStyle/>
          <a:p>
            <a:fld id="{05A94A1F-AE39-46AF-893B-F3D46738C4C6}" type="slidenum">
              <a:rPr lang="en-US" smtClean="0"/>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64" name="Rectangle 1032"/>
          <p:cNvSpPr>
            <a:spLocks noGrp="1" noRot="1" noChangeArrowheads="1"/>
          </p:cNvSpPr>
          <p:nvPr>
            <p:ph type="title"/>
          </p:nvPr>
        </p:nvSpPr>
        <p:spPr>
          <a:xfrm>
            <a:off x="457200" y="152400"/>
            <a:ext cx="8229600" cy="1143000"/>
          </a:xfrm>
        </p:spPr>
        <p:txBody>
          <a:bodyPr/>
          <a:lstStyle/>
          <a:p>
            <a:pPr eaLnBrk="1" hangingPunct="1">
              <a:defRPr/>
            </a:pPr>
            <a:r>
              <a:rPr lang="en-US"/>
              <a:t>Entries by Event</a:t>
            </a:r>
          </a:p>
        </p:txBody>
      </p:sp>
      <p:sp>
        <p:nvSpPr>
          <p:cNvPr id="78852" name="Slide Number Placeholder 1"/>
          <p:cNvSpPr>
            <a:spLocks noGrp="1"/>
          </p:cNvSpPr>
          <p:nvPr>
            <p:ph type="sldNum" sz="quarter" idx="12"/>
          </p:nvPr>
        </p:nvSpPr>
        <p:spPr>
          <a:noFill/>
          <a:ln>
            <a:miter lim="800000"/>
            <a:headEnd/>
            <a:tailEnd/>
          </a:ln>
        </p:spPr>
        <p:txBody>
          <a:bodyPr/>
          <a:lstStyle/>
          <a:p>
            <a:fld id="{65A103C1-61B9-4A9D-B65D-560A11F42AFE}" type="slidenum">
              <a:rPr lang="en-US" smtClean="0">
                <a:cs typeface="Arial" charset="0"/>
              </a:rPr>
              <a:pPr/>
              <a:t>36</a:t>
            </a:fld>
            <a:endParaRPr lang="en-US">
              <a:cs typeface="Arial" charset="0"/>
            </a:endParaRPr>
          </a:p>
        </p:txBody>
      </p:sp>
      <p:pic>
        <p:nvPicPr>
          <p:cNvPr id="78850" name="Picture 103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1447800"/>
            <a:ext cx="8115300" cy="4181475"/>
          </a:xfrm>
          <a:prstGeom prst="rect">
            <a:avLst/>
          </a:prstGeom>
          <a:noFill/>
          <a:ln w="9525">
            <a:noFill/>
            <a:miter lim="800000"/>
            <a:headEnd/>
            <a:tailEnd/>
          </a:ln>
        </p:spPr>
      </p:pic>
      <p:pic>
        <p:nvPicPr>
          <p:cNvPr id="173066" name="Picture 103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566530" y="1952625"/>
            <a:ext cx="8225045" cy="4448175"/>
          </a:xfrm>
          <a:prstGeom prst="rect">
            <a:avLst/>
          </a:prstGeom>
          <a:noFill/>
          <a:ln w="9525">
            <a:noFill/>
            <a:miter lim="800000"/>
            <a:headEnd/>
            <a:tailEnd/>
          </a:ln>
        </p:spPr>
      </p:pic>
      <p:sp>
        <p:nvSpPr>
          <p:cNvPr id="2" name="Rounded Rectangle 1"/>
          <p:cNvSpPr/>
          <p:nvPr/>
        </p:nvSpPr>
        <p:spPr bwMode="auto">
          <a:xfrm>
            <a:off x="4495800" y="1219200"/>
            <a:ext cx="4419599" cy="1770698"/>
          </a:xfrm>
          <a:prstGeom prst="round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Looking for </a:t>
            </a:r>
          </a:p>
          <a:p>
            <a:pPr marL="285750" marR="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1400" b="0" i="0" u="none" strike="noStrike" cap="none" normalizeH="0" baseline="0" dirty="0">
                <a:ln>
                  <a:noFill/>
                </a:ln>
                <a:solidFill>
                  <a:schemeClr val="tx1"/>
                </a:solidFill>
                <a:effectLst/>
                <a:latin typeface="Arial" pitchFamily="34" charset="0"/>
                <a:cs typeface="Arial" pitchFamily="34" charset="0"/>
              </a:rPr>
              <a:t>No more than 3</a:t>
            </a:r>
            <a:r>
              <a:rPr kumimoji="0" lang="en-US" sz="1400" b="0" i="0" u="none" strike="noStrike" cap="none" normalizeH="0" dirty="0">
                <a:ln>
                  <a:noFill/>
                </a:ln>
                <a:solidFill>
                  <a:schemeClr val="tx1"/>
                </a:solidFill>
                <a:effectLst/>
                <a:latin typeface="Arial" pitchFamily="34" charset="0"/>
                <a:cs typeface="Arial" pitchFamily="34" charset="0"/>
              </a:rPr>
              <a:t> swimmers per individual event</a:t>
            </a:r>
          </a:p>
          <a:p>
            <a:pPr marL="285750" marR="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1400" b="0" i="0" u="none" strike="noStrike" cap="none" normalizeH="0" dirty="0">
                <a:ln>
                  <a:noFill/>
                </a:ln>
                <a:solidFill>
                  <a:schemeClr val="tx1"/>
                </a:solidFill>
                <a:effectLst/>
                <a:latin typeface="Arial" pitchFamily="34" charset="0"/>
                <a:cs typeface="Arial" pitchFamily="34" charset="0"/>
              </a:rPr>
              <a:t>“</a:t>
            </a:r>
            <a:r>
              <a:rPr lang="en-US" sz="1400" i="0" dirty="0">
                <a:latin typeface="Arial" pitchFamily="34" charset="0"/>
                <a:cs typeface="Arial" pitchFamily="34" charset="0"/>
              </a:rPr>
              <a:t>N</a:t>
            </a:r>
            <a:r>
              <a:rPr kumimoji="0" lang="en-US" sz="1400" b="0" i="0" u="none" strike="noStrike" cap="none" normalizeH="0" dirty="0">
                <a:ln>
                  <a:noFill/>
                </a:ln>
                <a:solidFill>
                  <a:schemeClr val="tx1"/>
                </a:solidFill>
                <a:effectLst/>
                <a:latin typeface="Arial" pitchFamily="34" charset="0"/>
                <a:cs typeface="Arial" pitchFamily="34" charset="0"/>
              </a:rPr>
              <a:t>o swimmer” entry if fewer than 3</a:t>
            </a:r>
          </a:p>
          <a:p>
            <a:pPr marL="285750" marR="0" indent="-285750" algn="l" defTabSz="914400" rtl="0" eaLnBrk="0" fontAlgn="base" latinLnBrk="0" hangingPunct="0">
              <a:lnSpc>
                <a:spcPct val="100000"/>
              </a:lnSpc>
              <a:spcBef>
                <a:spcPct val="0"/>
              </a:spcBef>
              <a:spcAft>
                <a:spcPct val="0"/>
              </a:spcAft>
              <a:buClrTx/>
              <a:buSzTx/>
              <a:buFont typeface="Arial" pitchFamily="34" charset="0"/>
              <a:buChar char="•"/>
              <a:tabLst/>
            </a:pPr>
            <a:r>
              <a:rPr lang="en-US" sz="1400" i="0" dirty="0">
                <a:latin typeface="Arial" pitchFamily="34" charset="0"/>
                <a:cs typeface="Arial" pitchFamily="34" charset="0"/>
              </a:rPr>
              <a:t>Swimmers of proper ages</a:t>
            </a:r>
            <a:endParaRPr kumimoji="0" lang="en-US" sz="1400" b="0" i="0" u="none" strike="noStrike" cap="none" normalizeH="0" dirty="0">
              <a:ln>
                <a:noFill/>
              </a:ln>
              <a:solidFill>
                <a:schemeClr val="tx1"/>
              </a:solidFill>
              <a:effectLst/>
              <a:latin typeface="Arial" pitchFamily="34" charset="0"/>
              <a:cs typeface="Arial" pitchFamily="34" charset="0"/>
            </a:endParaRPr>
          </a:p>
          <a:p>
            <a:pPr marL="285750" marR="0" indent="-285750" algn="l" defTabSz="914400" rtl="0" eaLnBrk="0" fontAlgn="base" latinLnBrk="0" hangingPunct="0">
              <a:lnSpc>
                <a:spcPct val="100000"/>
              </a:lnSpc>
              <a:spcBef>
                <a:spcPct val="0"/>
              </a:spcBef>
              <a:spcAft>
                <a:spcPct val="0"/>
              </a:spcAft>
              <a:buClrTx/>
              <a:buSzTx/>
              <a:buFont typeface="Arial" pitchFamily="34" charset="0"/>
              <a:buChar char="•"/>
              <a:tabLst/>
            </a:pPr>
            <a:r>
              <a:rPr lang="en-US" sz="1400" i="0" baseline="0" dirty="0">
                <a:latin typeface="Arial" pitchFamily="34" charset="0"/>
                <a:cs typeface="Arial" pitchFamily="34" charset="0"/>
              </a:rPr>
              <a:t>4 swimmers for relays</a:t>
            </a:r>
          </a:p>
          <a:p>
            <a:pPr marL="285750" marR="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1400" b="0" i="0" u="none" strike="noStrike" cap="none" normalizeH="0" dirty="0">
                <a:ln>
                  <a:noFill/>
                </a:ln>
                <a:solidFill>
                  <a:schemeClr val="tx1"/>
                </a:solidFill>
                <a:effectLst/>
                <a:latin typeface="Arial" pitchFamily="34" charset="0"/>
                <a:cs typeface="Arial" pitchFamily="34" charset="0"/>
              </a:rPr>
              <a:t>Proper ages for mixed age relay</a:t>
            </a:r>
          </a:p>
          <a:p>
            <a:pPr marL="285750" marR="0" indent="-285750" algn="l" defTabSz="914400" rtl="0" eaLnBrk="0" fontAlgn="base" latinLnBrk="0" hangingPunct="0">
              <a:lnSpc>
                <a:spcPct val="100000"/>
              </a:lnSpc>
              <a:spcBef>
                <a:spcPct val="0"/>
              </a:spcBef>
              <a:spcAft>
                <a:spcPct val="0"/>
              </a:spcAft>
              <a:buClrTx/>
              <a:buSzTx/>
              <a:buFont typeface="Arial" pitchFamily="34" charset="0"/>
              <a:buChar char="•"/>
              <a:tabLst/>
            </a:pPr>
            <a:r>
              <a:rPr lang="en-US" sz="1400" i="0" baseline="0" dirty="0">
                <a:latin typeface="Arial" pitchFamily="34" charset="0"/>
                <a:cs typeface="Arial" pitchFamily="34" charset="0"/>
              </a:rPr>
              <a:t>Right swimmers in the</a:t>
            </a:r>
            <a:r>
              <a:rPr lang="en-US" sz="1400" i="0" dirty="0">
                <a:latin typeface="Arial" pitchFamily="34" charset="0"/>
                <a:cs typeface="Arial" pitchFamily="34" charset="0"/>
              </a:rPr>
              <a:t> right events</a:t>
            </a:r>
            <a:endParaRPr kumimoji="0" lang="en-US" sz="14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3946856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306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220" name="Rectangle 4"/>
          <p:cNvSpPr>
            <a:spLocks noGrp="1" noRot="1" noChangeArrowheads="1"/>
          </p:cNvSpPr>
          <p:nvPr>
            <p:ph type="title"/>
          </p:nvPr>
        </p:nvSpPr>
        <p:spPr>
          <a:xfrm>
            <a:off x="228600" y="369957"/>
            <a:ext cx="8686800" cy="707886"/>
          </a:xfrm>
        </p:spPr>
        <p:txBody>
          <a:bodyPr/>
          <a:lstStyle/>
          <a:p>
            <a:pPr eaLnBrk="1" hangingPunct="1">
              <a:defRPr/>
            </a:pPr>
            <a:r>
              <a:rPr lang="en-US" sz="4000" dirty="0"/>
              <a:t>Entries by Name</a:t>
            </a:r>
          </a:p>
        </p:txBody>
      </p:sp>
      <p:sp>
        <p:nvSpPr>
          <p:cNvPr id="80899" name="Slide Number Placeholder 1"/>
          <p:cNvSpPr>
            <a:spLocks noGrp="1"/>
          </p:cNvSpPr>
          <p:nvPr>
            <p:ph type="sldNum" sz="quarter" idx="12"/>
          </p:nvPr>
        </p:nvSpPr>
        <p:spPr>
          <a:noFill/>
          <a:ln>
            <a:miter lim="800000"/>
            <a:headEnd/>
            <a:tailEnd/>
          </a:ln>
        </p:spPr>
        <p:txBody>
          <a:bodyPr/>
          <a:lstStyle/>
          <a:p>
            <a:fld id="{C621151A-B9EA-4011-AD36-425D5CE5CC0C}" type="slidenum">
              <a:rPr lang="en-US" smtClean="0">
                <a:cs typeface="Arial" charset="0"/>
              </a:rPr>
              <a:pPr/>
              <a:t>37</a:t>
            </a:fld>
            <a:endParaRPr lang="en-US">
              <a:cs typeface="Arial" charset="0"/>
            </a:endParaRPr>
          </a:p>
        </p:txBody>
      </p:sp>
      <p:pic>
        <p:nvPicPr>
          <p:cNvPr id="80898"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1371600"/>
            <a:ext cx="8181975" cy="4933950"/>
          </a:xfrm>
          <a:prstGeom prst="rect">
            <a:avLst/>
          </a:prstGeom>
          <a:noFill/>
          <a:ln w="9525">
            <a:noFill/>
            <a:miter lim="800000"/>
            <a:headEnd/>
            <a:tailEnd/>
          </a:ln>
        </p:spPr>
      </p:pic>
      <p:sp>
        <p:nvSpPr>
          <p:cNvPr id="6" name="Rounded Rectangle 5"/>
          <p:cNvSpPr/>
          <p:nvPr/>
        </p:nvSpPr>
        <p:spPr bwMode="auto">
          <a:xfrm>
            <a:off x="4191000" y="1371600"/>
            <a:ext cx="4419599" cy="817245"/>
          </a:xfrm>
          <a:prstGeom prst="round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Looking for </a:t>
            </a:r>
          </a:p>
          <a:p>
            <a:pPr marL="285750" marR="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1400" b="0" i="0" u="none" strike="noStrike" cap="none" normalizeH="0" baseline="0" dirty="0">
                <a:ln>
                  <a:noFill/>
                </a:ln>
                <a:solidFill>
                  <a:schemeClr val="tx1"/>
                </a:solidFill>
                <a:effectLst/>
                <a:latin typeface="Arial" pitchFamily="34" charset="0"/>
                <a:cs typeface="Arial" pitchFamily="34" charset="0"/>
              </a:rPr>
              <a:t>No more than 2 Individual</a:t>
            </a:r>
            <a:r>
              <a:rPr kumimoji="0" lang="en-US" sz="1400" b="0" i="0" u="none" strike="noStrike" cap="none" normalizeH="0" dirty="0">
                <a:ln>
                  <a:noFill/>
                </a:ln>
                <a:solidFill>
                  <a:schemeClr val="tx1"/>
                </a:solidFill>
                <a:effectLst/>
                <a:latin typeface="Arial" pitchFamily="34" charset="0"/>
                <a:cs typeface="Arial" pitchFamily="34" charset="0"/>
              </a:rPr>
              <a:t> events and no more than 2 Relay events (Age group and mixed age)</a:t>
            </a:r>
            <a:endParaRPr kumimoji="0" lang="en-US" sz="14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8067841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1AB7F-1277-7B2B-27BC-3C588E2E993E}"/>
              </a:ext>
            </a:extLst>
          </p:cNvPr>
          <p:cNvSpPr>
            <a:spLocks noGrp="1"/>
          </p:cNvSpPr>
          <p:nvPr>
            <p:ph type="title"/>
          </p:nvPr>
        </p:nvSpPr>
        <p:spPr/>
        <p:txBody>
          <a:bodyPr/>
          <a:lstStyle/>
          <a:p>
            <a:r>
              <a:rPr lang="en-US" dirty="0"/>
              <a:t>Create entries</a:t>
            </a:r>
          </a:p>
        </p:txBody>
      </p:sp>
      <p:sp>
        <p:nvSpPr>
          <p:cNvPr id="3" name="Content Placeholder 2">
            <a:extLst>
              <a:ext uri="{FF2B5EF4-FFF2-40B4-BE49-F238E27FC236}">
                <a16:creationId xmlns:a16="http://schemas.microsoft.com/office/drawing/2014/main" id="{67B1DF74-509E-F4EF-4811-603912E84FC7}"/>
              </a:ext>
            </a:extLst>
          </p:cNvPr>
          <p:cNvSpPr>
            <a:spLocks noGrp="1"/>
          </p:cNvSpPr>
          <p:nvPr>
            <p:ph idx="1"/>
          </p:nvPr>
        </p:nvSpPr>
        <p:spPr/>
        <p:txBody>
          <a:bodyPr>
            <a:normAutofit fontScale="85000" lnSpcReduction="20000"/>
          </a:bodyPr>
          <a:lstStyle/>
          <a:p>
            <a:pPr marL="0" indent="0" algn="ctr">
              <a:buNone/>
            </a:pPr>
            <a:r>
              <a:rPr lang="en-US" sz="5400" b="1" i="1" dirty="0">
                <a:solidFill>
                  <a:schemeClr val="accent6">
                    <a:lumMod val="75000"/>
                  </a:schemeClr>
                </a:solidFill>
              </a:rPr>
              <a:t>          HOT TIPS</a:t>
            </a:r>
            <a:endParaRPr lang="en-US" b="1" i="1" dirty="0">
              <a:solidFill>
                <a:schemeClr val="accent6">
                  <a:lumMod val="75000"/>
                </a:schemeClr>
              </a:solidFill>
            </a:endParaRPr>
          </a:p>
          <a:p>
            <a:r>
              <a:rPr lang="en-US" dirty="0"/>
              <a:t>Work with team rep for clear/accurate meet declaration process…your sanity depends on it!</a:t>
            </a:r>
          </a:p>
          <a:p>
            <a:r>
              <a:rPr lang="en-US" dirty="0"/>
              <a:t>Double-check your entries…it’s easy to hit the wrong checkbox</a:t>
            </a:r>
          </a:p>
          <a:p>
            <a:r>
              <a:rPr lang="en-US" dirty="0"/>
              <a:t>Enter “No Swimmers” so you have full lanes in all events</a:t>
            </a:r>
          </a:p>
          <a:p>
            <a:r>
              <a:rPr lang="en-US" dirty="0"/>
              <a:t>Watch for “too many entries” flags</a:t>
            </a:r>
          </a:p>
          <a:p>
            <a:r>
              <a:rPr lang="en-US" dirty="0"/>
              <a:t>Run reports to check max events per swimmer/max swimmers per event</a:t>
            </a:r>
          </a:p>
          <a:p>
            <a:r>
              <a:rPr lang="en-US" dirty="0"/>
              <a:t>Run reports by event (for coach review) and by swimmer (for parent review). Can toggle to include/omit times</a:t>
            </a:r>
          </a:p>
          <a:p>
            <a:r>
              <a:rPr lang="en-US" dirty="0"/>
              <a:t>Be sure to include relays when exporting…check the box!</a:t>
            </a:r>
          </a:p>
          <a:p>
            <a:r>
              <a:rPr lang="en-US" dirty="0"/>
              <a:t>Allow time for corrections before data exchange</a:t>
            </a:r>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C2E8AD25-7E76-EB0E-828F-63AB31604DBE}"/>
              </a:ext>
            </a:extLst>
          </p:cNvPr>
          <p:cNvSpPr>
            <a:spLocks noGrp="1"/>
          </p:cNvSpPr>
          <p:nvPr>
            <p:ph type="sldNum" sz="quarter" idx="12"/>
          </p:nvPr>
        </p:nvSpPr>
        <p:spPr/>
        <p:txBody>
          <a:bodyPr/>
          <a:lstStyle/>
          <a:p>
            <a:pPr>
              <a:defRPr/>
            </a:pPr>
            <a:fld id="{62D55431-2533-4478-B043-1579F94B4F29}" type="slidenum">
              <a:rPr lang="en-US" smtClean="0"/>
              <a:pPr>
                <a:defRPr/>
              </a:pPr>
              <a:t>38</a:t>
            </a:fld>
            <a:endParaRPr lang="en-US"/>
          </a:p>
        </p:txBody>
      </p:sp>
      <p:pic>
        <p:nvPicPr>
          <p:cNvPr id="1026" name="Picture 2">
            <a:extLst>
              <a:ext uri="{FF2B5EF4-FFF2-40B4-BE49-F238E27FC236}">
                <a16:creationId xmlns:a16="http://schemas.microsoft.com/office/drawing/2014/main" id="{2DCFCDC8-39D8-D4F6-2D5F-58D2B12328F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0400" y="990600"/>
            <a:ext cx="1017674"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45723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25F8F-2A03-9656-CD01-77D3E5F06EA6}"/>
              </a:ext>
            </a:extLst>
          </p:cNvPr>
          <p:cNvSpPr>
            <a:spLocks noGrp="1"/>
          </p:cNvSpPr>
          <p:nvPr>
            <p:ph type="title"/>
          </p:nvPr>
        </p:nvSpPr>
        <p:spPr/>
        <p:txBody>
          <a:bodyPr/>
          <a:lstStyle/>
          <a:p>
            <a:r>
              <a:rPr lang="en-US" dirty="0"/>
              <a:t>Export</a:t>
            </a:r>
          </a:p>
        </p:txBody>
      </p:sp>
      <p:sp>
        <p:nvSpPr>
          <p:cNvPr id="3" name="Content Placeholder 2">
            <a:extLst>
              <a:ext uri="{FF2B5EF4-FFF2-40B4-BE49-F238E27FC236}">
                <a16:creationId xmlns:a16="http://schemas.microsoft.com/office/drawing/2014/main" id="{A61B095E-39A2-E64F-CBB6-B7FACE829940}"/>
              </a:ext>
            </a:extLst>
          </p:cNvPr>
          <p:cNvSpPr>
            <a:spLocks noGrp="1"/>
          </p:cNvSpPr>
          <p:nvPr>
            <p:ph idx="1"/>
          </p:nvPr>
        </p:nvSpPr>
        <p:spPr/>
        <p:txBody>
          <a:bodyPr/>
          <a:lstStyle/>
          <a:p>
            <a:endParaRPr lang="en-US" dirty="0"/>
          </a:p>
          <a:p>
            <a:r>
              <a:rPr lang="en-US" dirty="0"/>
              <a:t>Entries</a:t>
            </a:r>
          </a:p>
          <a:p>
            <a:r>
              <a:rPr lang="en-US" dirty="0"/>
              <a:t>Roster</a:t>
            </a:r>
          </a:p>
          <a:p>
            <a:r>
              <a:rPr lang="en-US" dirty="0"/>
              <a:t>Records</a:t>
            </a:r>
          </a:p>
          <a:p>
            <a:r>
              <a:rPr lang="en-US" dirty="0"/>
              <a:t>PDF of entries </a:t>
            </a:r>
            <a:r>
              <a:rPr lang="en-US" dirty="0">
                <a:sym typeface="Wingdings" panose="05000000000000000000" pitchFamily="2" charset="2"/>
              </a:rPr>
              <a:t> This is your FIRM ENTRY LIST</a:t>
            </a:r>
          </a:p>
          <a:p>
            <a:r>
              <a:rPr lang="en-US" dirty="0">
                <a:sym typeface="Wingdings" panose="05000000000000000000" pitchFamily="2" charset="2"/>
              </a:rPr>
              <a:t>Both teams send 4 files to each other as agreed</a:t>
            </a:r>
          </a:p>
        </p:txBody>
      </p:sp>
      <p:sp>
        <p:nvSpPr>
          <p:cNvPr id="4" name="Slide Number Placeholder 3">
            <a:extLst>
              <a:ext uri="{FF2B5EF4-FFF2-40B4-BE49-F238E27FC236}">
                <a16:creationId xmlns:a16="http://schemas.microsoft.com/office/drawing/2014/main" id="{D8FDFAD4-4AEA-E7F4-D9B7-E8AF0256DB09}"/>
              </a:ext>
            </a:extLst>
          </p:cNvPr>
          <p:cNvSpPr>
            <a:spLocks noGrp="1"/>
          </p:cNvSpPr>
          <p:nvPr>
            <p:ph type="sldNum" sz="quarter" idx="12"/>
          </p:nvPr>
        </p:nvSpPr>
        <p:spPr/>
        <p:txBody>
          <a:bodyPr/>
          <a:lstStyle/>
          <a:p>
            <a:pPr>
              <a:defRPr/>
            </a:pPr>
            <a:fld id="{62D55431-2533-4478-B043-1579F94B4F29}" type="slidenum">
              <a:rPr lang="en-US" smtClean="0"/>
              <a:pPr>
                <a:defRPr/>
              </a:pPr>
              <a:t>39</a:t>
            </a:fld>
            <a:endParaRPr lang="en-US"/>
          </a:p>
        </p:txBody>
      </p:sp>
    </p:spTree>
    <p:extLst>
      <p:ext uri="{BB962C8B-B14F-4D97-AF65-F5344CB8AC3E}">
        <p14:creationId xmlns:p14="http://schemas.microsoft.com/office/powerpoint/2010/main" val="34497963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4730436" y="1152639"/>
            <a:ext cx="4108764" cy="24191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0178" name="Rectangle 1026"/>
          <p:cNvSpPr>
            <a:spLocks noGrp="1" noRot="1" noChangeArrowheads="1"/>
          </p:cNvSpPr>
          <p:nvPr>
            <p:ph type="title"/>
          </p:nvPr>
        </p:nvSpPr>
        <p:spPr/>
        <p:txBody>
          <a:bodyPr/>
          <a:lstStyle/>
          <a:p>
            <a:r>
              <a:rPr lang="en-US"/>
              <a:t>Export Files</a:t>
            </a:r>
            <a:endParaRPr lang="en-US" dirty="0"/>
          </a:p>
        </p:txBody>
      </p:sp>
      <p:sp>
        <p:nvSpPr>
          <p:cNvPr id="50179" name="Rectangle 1027"/>
          <p:cNvSpPr>
            <a:spLocks noGrp="1" noChangeArrowheads="1"/>
          </p:cNvSpPr>
          <p:nvPr>
            <p:ph idx="1"/>
          </p:nvPr>
        </p:nvSpPr>
        <p:spPr>
          <a:xfrm>
            <a:off x="228600" y="1066800"/>
            <a:ext cx="4278296" cy="3352800"/>
          </a:xfrm>
        </p:spPr>
        <p:txBody>
          <a:bodyPr>
            <a:normAutofit fontScale="85000" lnSpcReduction="10000"/>
          </a:bodyPr>
          <a:lstStyle/>
          <a:p>
            <a:r>
              <a:rPr lang="en-US" dirty="0"/>
              <a:t>Export Meet Entries</a:t>
            </a:r>
          </a:p>
          <a:p>
            <a:pPr lvl="1"/>
            <a:r>
              <a:rPr lang="en-US" dirty="0"/>
              <a:t>File | Export | Meet Entries</a:t>
            </a:r>
          </a:p>
          <a:p>
            <a:r>
              <a:rPr lang="en-US" dirty="0"/>
              <a:t>Export Roster</a:t>
            </a:r>
          </a:p>
          <a:p>
            <a:pPr lvl="1"/>
            <a:r>
              <a:rPr lang="en-US" dirty="0"/>
              <a:t>File | Export | Athletes/Teams</a:t>
            </a:r>
          </a:p>
          <a:p>
            <a:r>
              <a:rPr lang="en-US" dirty="0"/>
              <a:t>Export Records</a:t>
            </a:r>
          </a:p>
          <a:p>
            <a:pPr lvl="1"/>
            <a:r>
              <a:rPr lang="en-US" dirty="0"/>
              <a:t>Records | Export Records</a:t>
            </a:r>
          </a:p>
          <a:p>
            <a:pPr lvl="2"/>
            <a:r>
              <a:rPr lang="en-US" dirty="0"/>
              <a:t>For a given “record set”, this function creates a .REC file which can be imported into a MM meet database</a:t>
            </a:r>
          </a:p>
        </p:txBody>
      </p:sp>
      <p:sp>
        <p:nvSpPr>
          <p:cNvPr id="82952" name="Slide Number Placeholder 1"/>
          <p:cNvSpPr>
            <a:spLocks noGrp="1"/>
          </p:cNvSpPr>
          <p:nvPr>
            <p:ph type="sldNum" sz="quarter" idx="12"/>
          </p:nvPr>
        </p:nvSpPr>
        <p:spPr/>
        <p:txBody>
          <a:bodyPr/>
          <a:lstStyle/>
          <a:p>
            <a:fld id="{A6514CB8-FC5F-4D94-AAB4-8F2D67FCA526}" type="slidenum">
              <a:rPr lang="en-US" smtClean="0"/>
              <a:pPr/>
              <a:t>40</a:t>
            </a:fld>
            <a:endParaRPr lang="en-US"/>
          </a:p>
        </p:txBody>
      </p:sp>
      <p:sp>
        <p:nvSpPr>
          <p:cNvPr id="82950" name="Rectangle 1037"/>
          <p:cNvSpPr>
            <a:spLocks noChangeArrowheads="1"/>
          </p:cNvSpPr>
          <p:nvPr/>
        </p:nvSpPr>
        <p:spPr bwMode="auto">
          <a:xfrm>
            <a:off x="7467600" y="1828800"/>
            <a:ext cx="762000" cy="1524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1" name="Rectangle 1037"/>
          <p:cNvSpPr>
            <a:spLocks noChangeArrowheads="1"/>
          </p:cNvSpPr>
          <p:nvPr/>
        </p:nvSpPr>
        <p:spPr bwMode="auto">
          <a:xfrm>
            <a:off x="4894415" y="2439144"/>
            <a:ext cx="1066800" cy="228600"/>
          </a:xfrm>
          <a:prstGeom prst="rect">
            <a:avLst/>
          </a:prstGeom>
          <a:noFill/>
          <a:ln w="19050">
            <a:solidFill>
              <a:srgbClr val="FF3399"/>
            </a:solidFill>
            <a:miter lim="800000"/>
            <a:headEnd/>
            <a:tailEnd/>
          </a:ln>
        </p:spPr>
        <p:txBody>
          <a:bodyPr wrap="none" anchor="ctr"/>
          <a:lstStyle/>
          <a:p>
            <a:pPr eaLnBrk="0" hangingPunct="0"/>
            <a:endParaRPr lang="en-US"/>
          </a:p>
        </p:txBody>
      </p:sp>
      <p:cxnSp>
        <p:nvCxnSpPr>
          <p:cNvPr id="3" name="Straight Arrow Connector 2"/>
          <p:cNvCxnSpPr>
            <a:stCxn id="11" idx="2"/>
            <a:endCxn id="4" idx="1"/>
          </p:cNvCxnSpPr>
          <p:nvPr/>
        </p:nvCxnSpPr>
        <p:spPr bwMode="auto">
          <a:xfrm>
            <a:off x="5427815" y="2667744"/>
            <a:ext cx="627215" cy="457945"/>
          </a:xfrm>
          <a:prstGeom prst="straightConnector1">
            <a:avLst/>
          </a:prstGeom>
          <a:solidFill>
            <a:schemeClr val="accent1"/>
          </a:solidFill>
          <a:ln w="9525" cap="flat" cmpd="sng" algn="ctr">
            <a:solidFill>
              <a:srgbClr val="FF0000"/>
            </a:solidFill>
            <a:prstDash val="solid"/>
            <a:round/>
            <a:headEnd type="arrow"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TextBox 3"/>
          <p:cNvSpPr txBox="1"/>
          <p:nvPr/>
        </p:nvSpPr>
        <p:spPr>
          <a:xfrm>
            <a:off x="6055030" y="2971800"/>
            <a:ext cx="2174570" cy="307777"/>
          </a:xfrm>
          <a:prstGeom prst="rect">
            <a:avLst/>
          </a:prstGeom>
          <a:noFill/>
        </p:spPr>
        <p:txBody>
          <a:bodyPr wrap="none" rtlCol="0">
            <a:spAutoFit/>
          </a:bodyPr>
          <a:lstStyle/>
          <a:p>
            <a:r>
              <a:rPr lang="en-US" sz="1400" i="0" dirty="0">
                <a:solidFill>
                  <a:srgbClr val="FF0000"/>
                </a:solidFill>
                <a:latin typeface="Tahoma" pitchFamily="34" charset="0"/>
                <a:ea typeface="Tahoma" pitchFamily="34" charset="0"/>
                <a:cs typeface="Tahoma" pitchFamily="34" charset="0"/>
              </a:rPr>
              <a:t>Directory set up for meet</a:t>
            </a:r>
          </a:p>
        </p:txBody>
      </p:sp>
      <p:sp>
        <p:nvSpPr>
          <p:cNvPr id="18" name="Rectangle 1037"/>
          <p:cNvSpPr>
            <a:spLocks noChangeArrowheads="1"/>
          </p:cNvSpPr>
          <p:nvPr/>
        </p:nvSpPr>
        <p:spPr bwMode="auto">
          <a:xfrm>
            <a:off x="6553200" y="1587357"/>
            <a:ext cx="2057400" cy="228600"/>
          </a:xfrm>
          <a:prstGeom prst="rect">
            <a:avLst/>
          </a:prstGeom>
          <a:noFill/>
          <a:ln w="19050">
            <a:solidFill>
              <a:srgbClr val="FF3399"/>
            </a:solidFill>
            <a:miter lim="800000"/>
            <a:headEnd/>
            <a:tailEnd/>
          </a:ln>
        </p:spPr>
        <p:txBody>
          <a:bodyPr wrap="none" anchor="ctr"/>
          <a:lstStyle/>
          <a:p>
            <a:pPr eaLnBrk="0" hangingPunct="0"/>
            <a:endParaRPr lang="en-US"/>
          </a:p>
        </p:txBody>
      </p:sp>
      <p:pic>
        <p:nvPicPr>
          <p:cNvPr id="19"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4735497" y="3616732"/>
            <a:ext cx="4166540" cy="28281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53059" y="5651785"/>
            <a:ext cx="3531416" cy="793073"/>
          </a:xfrm>
          <a:prstGeom prst="rect">
            <a:avLst/>
          </a:prstGeom>
          <a:noFill/>
          <a:ln w="9525">
            <a:noFill/>
            <a:miter lim="800000"/>
            <a:headEnd/>
            <a:tailEnd/>
          </a:ln>
        </p:spPr>
      </p:pic>
      <p:sp>
        <p:nvSpPr>
          <p:cNvPr id="22" name="Rectangle 1037"/>
          <p:cNvSpPr>
            <a:spLocks noChangeArrowheads="1"/>
          </p:cNvSpPr>
          <p:nvPr/>
        </p:nvSpPr>
        <p:spPr bwMode="auto">
          <a:xfrm>
            <a:off x="4858455" y="4691642"/>
            <a:ext cx="1052224" cy="277829"/>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23" name="Rectangle 1037"/>
          <p:cNvSpPr>
            <a:spLocks noChangeArrowheads="1"/>
          </p:cNvSpPr>
          <p:nvPr/>
        </p:nvSpPr>
        <p:spPr bwMode="auto">
          <a:xfrm>
            <a:off x="6400800" y="4850399"/>
            <a:ext cx="685800" cy="278722"/>
          </a:xfrm>
          <a:prstGeom prst="rect">
            <a:avLst/>
          </a:prstGeom>
          <a:noFill/>
          <a:ln w="19050">
            <a:solidFill>
              <a:srgbClr val="FF3399"/>
            </a:solidFill>
            <a:miter lim="800000"/>
            <a:headEnd/>
            <a:tailEnd/>
          </a:ln>
        </p:spPr>
        <p:txBody>
          <a:bodyPr wrap="none" anchor="ctr"/>
          <a:lstStyle/>
          <a:p>
            <a:pPr eaLnBrk="0" hangingPunct="0"/>
            <a:endParaRPr lang="en-US"/>
          </a:p>
        </p:txBody>
      </p:sp>
      <p:pic>
        <p:nvPicPr>
          <p:cNvPr id="24"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699911" y="4242282"/>
            <a:ext cx="3030134" cy="23792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Rectangle 1037"/>
          <p:cNvSpPr>
            <a:spLocks noChangeArrowheads="1"/>
          </p:cNvSpPr>
          <p:nvPr/>
        </p:nvSpPr>
        <p:spPr bwMode="auto">
          <a:xfrm>
            <a:off x="708473" y="4903698"/>
            <a:ext cx="1066800" cy="176564"/>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26" name="Rectangle 1037"/>
          <p:cNvSpPr>
            <a:spLocks noChangeArrowheads="1"/>
          </p:cNvSpPr>
          <p:nvPr/>
        </p:nvSpPr>
        <p:spPr bwMode="auto">
          <a:xfrm>
            <a:off x="2545050" y="4963427"/>
            <a:ext cx="990600" cy="325029"/>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27" name="TextBox 26"/>
          <p:cNvSpPr txBox="1"/>
          <p:nvPr/>
        </p:nvSpPr>
        <p:spPr>
          <a:xfrm>
            <a:off x="944850" y="6071082"/>
            <a:ext cx="3124200" cy="738664"/>
          </a:xfrm>
          <a:prstGeom prst="rect">
            <a:avLst/>
          </a:prstGeom>
          <a:noFill/>
        </p:spPr>
        <p:txBody>
          <a:bodyPr wrap="square" rtlCol="0">
            <a:spAutoFit/>
          </a:bodyPr>
          <a:lstStyle/>
          <a:p>
            <a:r>
              <a:rPr lang="en-US" sz="1400" i="0" dirty="0">
                <a:solidFill>
                  <a:srgbClr val="FF0000"/>
                </a:solidFill>
                <a:latin typeface="Tahoma" pitchFamily="34" charset="0"/>
                <a:ea typeface="Tahoma" pitchFamily="34" charset="0"/>
                <a:cs typeface="Tahoma" pitchFamily="34" charset="0"/>
              </a:rPr>
              <a:t>If also keeping Yard records, make sure to look for the “-S” for Short Course Meters or “-Y” for Yards</a:t>
            </a:r>
          </a:p>
        </p:txBody>
      </p:sp>
      <p:cxnSp>
        <p:nvCxnSpPr>
          <p:cNvPr id="28" name="Straight Arrow Connector 27"/>
          <p:cNvCxnSpPr>
            <a:stCxn id="27" idx="0"/>
            <a:endCxn id="26" idx="2"/>
          </p:cNvCxnSpPr>
          <p:nvPr/>
        </p:nvCxnSpPr>
        <p:spPr bwMode="auto">
          <a:xfrm flipV="1">
            <a:off x="2506950" y="5288456"/>
            <a:ext cx="533400" cy="782626"/>
          </a:xfrm>
          <a:prstGeom prst="straightConnector1">
            <a:avLst/>
          </a:prstGeom>
          <a:solidFill>
            <a:schemeClr val="accent1"/>
          </a:solidFill>
          <a:ln w="9525" cap="flat" cmpd="sng" algn="ctr">
            <a:solidFill>
              <a:srgbClr val="FF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rrowheads="1"/>
          </p:cNvSpPr>
          <p:nvPr>
            <p:ph type="title"/>
          </p:nvPr>
        </p:nvSpPr>
        <p:spPr/>
        <p:txBody>
          <a:bodyPr/>
          <a:lstStyle/>
          <a:p>
            <a:r>
              <a:rPr lang="en-US"/>
              <a:t>Export Team Roster from TM</a:t>
            </a:r>
          </a:p>
        </p:txBody>
      </p:sp>
      <p:sp>
        <p:nvSpPr>
          <p:cNvPr id="125955" name="Rectangle 3"/>
          <p:cNvSpPr>
            <a:spLocks noGrp="1" noChangeArrowheads="1"/>
          </p:cNvSpPr>
          <p:nvPr>
            <p:ph idx="1"/>
          </p:nvPr>
        </p:nvSpPr>
        <p:spPr/>
        <p:txBody>
          <a:bodyPr/>
          <a:lstStyle/>
          <a:p>
            <a:r>
              <a:rPr lang="en-US" dirty="0"/>
              <a:t>File | Export | Athletes/Teams</a:t>
            </a:r>
          </a:p>
        </p:txBody>
      </p:sp>
      <p:sp>
        <p:nvSpPr>
          <p:cNvPr id="84997" name="Slide Number Placeholder 1"/>
          <p:cNvSpPr>
            <a:spLocks noGrp="1"/>
          </p:cNvSpPr>
          <p:nvPr>
            <p:ph type="sldNum" sz="quarter" idx="12"/>
          </p:nvPr>
        </p:nvSpPr>
        <p:spPr/>
        <p:txBody>
          <a:bodyPr/>
          <a:lstStyle/>
          <a:p>
            <a:fld id="{2AE7EA9E-A74E-490B-B8BB-2648723E54F0}" type="slidenum">
              <a:rPr lang="en-US" smtClean="0"/>
              <a:pPr/>
              <a:t>41</a:t>
            </a:fld>
            <a:endParaRPr lang="en-US"/>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357686" y="1676400"/>
            <a:ext cx="6338514" cy="43011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4996"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77278" y="5638800"/>
            <a:ext cx="4495800" cy="1008063"/>
          </a:xfrm>
          <a:prstGeom prst="rect">
            <a:avLst/>
          </a:prstGeom>
          <a:noFill/>
          <a:ln w="9525">
            <a:noFill/>
            <a:miter lim="800000"/>
            <a:headEnd/>
            <a:tailEnd/>
          </a:ln>
        </p:spPr>
      </p:pic>
      <p:sp>
        <p:nvSpPr>
          <p:cNvPr id="8" name="Rectangle 1037"/>
          <p:cNvSpPr>
            <a:spLocks noChangeArrowheads="1"/>
          </p:cNvSpPr>
          <p:nvPr/>
        </p:nvSpPr>
        <p:spPr bwMode="auto">
          <a:xfrm>
            <a:off x="1371600" y="2362200"/>
            <a:ext cx="1066800" cy="2286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9" name="Rectangle 1037"/>
          <p:cNvSpPr>
            <a:spLocks noChangeArrowheads="1"/>
          </p:cNvSpPr>
          <p:nvPr/>
        </p:nvSpPr>
        <p:spPr bwMode="auto">
          <a:xfrm>
            <a:off x="3900776" y="3657173"/>
            <a:ext cx="1052224" cy="278722"/>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0" name="Rectangle 1037"/>
          <p:cNvSpPr>
            <a:spLocks noChangeArrowheads="1"/>
          </p:cNvSpPr>
          <p:nvPr/>
        </p:nvSpPr>
        <p:spPr bwMode="auto">
          <a:xfrm>
            <a:off x="2209800" y="5977534"/>
            <a:ext cx="685800" cy="278722"/>
          </a:xfrm>
          <a:prstGeom prst="rect">
            <a:avLst/>
          </a:prstGeom>
          <a:noFill/>
          <a:ln w="19050">
            <a:solidFill>
              <a:srgbClr val="FF3399"/>
            </a:solidFill>
            <a:miter lim="800000"/>
            <a:headEnd/>
            <a:tailEnd/>
          </a:ln>
        </p:spPr>
        <p:txBody>
          <a:bodyPr wrap="none" anchor="ctr"/>
          <a:lstStyle/>
          <a:p>
            <a:pPr eaLnBrk="0" hangingPunct="0"/>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050"/>
          <p:cNvSpPr>
            <a:spLocks noGrp="1" noRot="1" noChangeArrowheads="1"/>
          </p:cNvSpPr>
          <p:nvPr>
            <p:ph type="title"/>
          </p:nvPr>
        </p:nvSpPr>
        <p:spPr/>
        <p:txBody>
          <a:bodyPr/>
          <a:lstStyle/>
          <a:p>
            <a:r>
              <a:rPr lang="en-US"/>
              <a:t>Export Team Records from TM</a:t>
            </a:r>
          </a:p>
        </p:txBody>
      </p:sp>
      <p:sp>
        <p:nvSpPr>
          <p:cNvPr id="146435" name="Rectangle 2051"/>
          <p:cNvSpPr>
            <a:spLocks noGrp="1" noChangeArrowheads="1"/>
          </p:cNvSpPr>
          <p:nvPr>
            <p:ph idx="1"/>
          </p:nvPr>
        </p:nvSpPr>
        <p:spPr/>
        <p:txBody>
          <a:bodyPr/>
          <a:lstStyle/>
          <a:p>
            <a:r>
              <a:rPr lang="en-US" dirty="0"/>
              <a:t>Records | Export Records</a:t>
            </a:r>
          </a:p>
          <a:p>
            <a:pPr lvl="1"/>
            <a:r>
              <a:rPr lang="en-US" dirty="0"/>
              <a:t>For a given “record set”, this function creates a .REC file which can be imported into a MM meet database</a:t>
            </a:r>
          </a:p>
        </p:txBody>
      </p:sp>
      <p:sp>
        <p:nvSpPr>
          <p:cNvPr id="87044" name="Slide Number Placeholder 1"/>
          <p:cNvSpPr>
            <a:spLocks noGrp="1"/>
          </p:cNvSpPr>
          <p:nvPr>
            <p:ph type="sldNum" sz="quarter" idx="12"/>
          </p:nvPr>
        </p:nvSpPr>
        <p:spPr/>
        <p:txBody>
          <a:bodyPr/>
          <a:lstStyle/>
          <a:p>
            <a:fld id="{67200AEE-8FC8-4544-82D1-DEFD4168ADEC}" type="slidenum">
              <a:rPr lang="en-US" smtClean="0"/>
              <a:pPr/>
              <a:t>42</a:t>
            </a:fld>
            <a:endParaRPr lang="en-US"/>
          </a:p>
        </p:txBody>
      </p:sp>
      <p:pic>
        <p:nvPicPr>
          <p:cNvPr id="409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2362200" y="3048000"/>
            <a:ext cx="3850640" cy="30318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1037"/>
          <p:cNvSpPr>
            <a:spLocks noChangeArrowheads="1"/>
          </p:cNvSpPr>
          <p:nvPr/>
        </p:nvSpPr>
        <p:spPr bwMode="auto">
          <a:xfrm>
            <a:off x="2464905" y="3916017"/>
            <a:ext cx="1066800" cy="2286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8" name="Rectangle 1037"/>
          <p:cNvSpPr>
            <a:spLocks noChangeArrowheads="1"/>
          </p:cNvSpPr>
          <p:nvPr/>
        </p:nvSpPr>
        <p:spPr bwMode="auto">
          <a:xfrm>
            <a:off x="4800600" y="3935895"/>
            <a:ext cx="1143000" cy="393022"/>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9" name="TextBox 8"/>
          <p:cNvSpPr txBox="1"/>
          <p:nvPr/>
        </p:nvSpPr>
        <p:spPr>
          <a:xfrm>
            <a:off x="6553200" y="4344157"/>
            <a:ext cx="2362200" cy="1169551"/>
          </a:xfrm>
          <a:prstGeom prst="rect">
            <a:avLst/>
          </a:prstGeom>
          <a:noFill/>
        </p:spPr>
        <p:txBody>
          <a:bodyPr wrap="square" rtlCol="0">
            <a:spAutoFit/>
          </a:bodyPr>
          <a:lstStyle/>
          <a:p>
            <a:r>
              <a:rPr lang="en-US" sz="1400" i="0" dirty="0">
                <a:solidFill>
                  <a:srgbClr val="FF0000"/>
                </a:solidFill>
                <a:latin typeface="Tahoma" pitchFamily="34" charset="0"/>
                <a:ea typeface="Tahoma" pitchFamily="34" charset="0"/>
                <a:cs typeface="Tahoma" pitchFamily="34" charset="0"/>
              </a:rPr>
              <a:t>If also keeping Yard records, make sure to look for the “-S” for Short Course Meters or “-Y” for Yards</a:t>
            </a:r>
          </a:p>
        </p:txBody>
      </p:sp>
      <p:cxnSp>
        <p:nvCxnSpPr>
          <p:cNvPr id="3" name="Straight Arrow Connector 2"/>
          <p:cNvCxnSpPr>
            <a:stCxn id="9" idx="1"/>
            <a:endCxn id="8" idx="3"/>
          </p:cNvCxnSpPr>
          <p:nvPr/>
        </p:nvCxnSpPr>
        <p:spPr bwMode="auto">
          <a:xfrm flipH="1" flipV="1">
            <a:off x="5943600" y="4132406"/>
            <a:ext cx="609600" cy="796527"/>
          </a:xfrm>
          <a:prstGeom prst="straightConnector1">
            <a:avLst/>
          </a:prstGeom>
          <a:solidFill>
            <a:schemeClr val="accent1"/>
          </a:solidFill>
          <a:ln w="9525" cap="flat" cmpd="sng" algn="ctr">
            <a:solidFill>
              <a:srgbClr val="FF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Rectangle 2"/>
          <p:cNvSpPr>
            <a:spLocks noGrp="1" noRot="1" noChangeArrowheads="1"/>
          </p:cNvSpPr>
          <p:nvPr>
            <p:ph type="ctrTitle"/>
          </p:nvPr>
        </p:nvSpPr>
        <p:spPr>
          <a:xfrm>
            <a:off x="685800" y="990600"/>
            <a:ext cx="7772400" cy="1938992"/>
          </a:xfrm>
        </p:spPr>
        <p:txBody>
          <a:bodyPr/>
          <a:lstStyle/>
          <a:p>
            <a:r>
              <a:rPr lang="en-US" i="1" dirty="0"/>
              <a:t>Meet Manager</a:t>
            </a:r>
            <a:br>
              <a:rPr lang="en-US" dirty="0"/>
            </a:br>
            <a:r>
              <a:rPr lang="en-US" dirty="0"/>
              <a:t>Host Team – Pre-Meet Activities</a:t>
            </a:r>
            <a:br>
              <a:rPr lang="en-US" dirty="0"/>
            </a:br>
            <a:r>
              <a:rPr lang="en-US" dirty="0"/>
              <a:t>(A-Meets)</a:t>
            </a:r>
          </a:p>
        </p:txBody>
      </p:sp>
      <p:sp>
        <p:nvSpPr>
          <p:cNvPr id="2" name="Subtitle 1"/>
          <p:cNvSpPr>
            <a:spLocks noGrp="1"/>
          </p:cNvSpPr>
          <p:nvPr>
            <p:ph type="subTitle" idx="1"/>
          </p:nvPr>
        </p:nvSpPr>
        <p:spPr>
          <a:xfrm>
            <a:off x="1371600" y="3063409"/>
            <a:ext cx="6400800" cy="3625608"/>
          </a:xfrm>
        </p:spPr>
        <p:txBody>
          <a:bodyPr>
            <a:spAutoFit/>
          </a:bodyPr>
          <a:lstStyle/>
          <a:p>
            <a:r>
              <a:rPr lang="en-US" dirty="0"/>
              <a:t>Draft meet cover sheet</a:t>
            </a:r>
          </a:p>
          <a:p>
            <a:r>
              <a:rPr lang="en-US" dirty="0"/>
              <a:t>Download and prepare meet database</a:t>
            </a:r>
          </a:p>
          <a:p>
            <a:r>
              <a:rPr lang="en-US" dirty="0"/>
              <a:t>Import entries, rosters and records</a:t>
            </a:r>
          </a:p>
          <a:p>
            <a:r>
              <a:rPr lang="en-US" dirty="0"/>
              <a:t>Assign teams to proper lanes</a:t>
            </a:r>
          </a:p>
          <a:p>
            <a:r>
              <a:rPr lang="en-US" dirty="0"/>
              <a:t>Seed swimmers into heats</a:t>
            </a:r>
          </a:p>
          <a:p>
            <a:r>
              <a:rPr lang="en-US" dirty="0"/>
              <a:t>Print meet program</a:t>
            </a:r>
          </a:p>
          <a:p>
            <a:r>
              <a:rPr lang="en-US" dirty="0"/>
              <a:t>Print time cards</a:t>
            </a:r>
          </a:p>
        </p:txBody>
      </p:sp>
      <p:sp>
        <p:nvSpPr>
          <p:cNvPr id="91138" name="Slide Number Placeholder 1"/>
          <p:cNvSpPr>
            <a:spLocks noGrp="1"/>
          </p:cNvSpPr>
          <p:nvPr>
            <p:ph type="sldNum" sz="quarter" idx="12"/>
          </p:nvPr>
        </p:nvSpPr>
        <p:spPr/>
        <p:txBody>
          <a:bodyPr/>
          <a:lstStyle/>
          <a:p>
            <a:fld id="{CA9DD5BD-6F38-4F7F-9D1D-BDE31E7D04CC}" type="slidenum">
              <a:rPr lang="en-US" smtClean="0"/>
              <a:pPr/>
              <a:t>43</a:t>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32184-0595-63C5-80BB-A8837FFBD241}"/>
              </a:ext>
            </a:extLst>
          </p:cNvPr>
          <p:cNvSpPr>
            <a:spLocks noGrp="1"/>
          </p:cNvSpPr>
          <p:nvPr>
            <p:ph type="title"/>
          </p:nvPr>
        </p:nvSpPr>
        <p:spPr/>
        <p:txBody>
          <a:bodyPr/>
          <a:lstStyle/>
          <a:p>
            <a:r>
              <a:rPr lang="en-US" dirty="0"/>
              <a:t>Meet Cover Sheet</a:t>
            </a:r>
          </a:p>
        </p:txBody>
      </p:sp>
      <p:sp>
        <p:nvSpPr>
          <p:cNvPr id="3" name="Content Placeholder 2">
            <a:extLst>
              <a:ext uri="{FF2B5EF4-FFF2-40B4-BE49-F238E27FC236}">
                <a16:creationId xmlns:a16="http://schemas.microsoft.com/office/drawing/2014/main" id="{7F899D1C-30BA-AB9D-B3DC-AAFEDE1E13AA}"/>
              </a:ext>
            </a:extLst>
          </p:cNvPr>
          <p:cNvSpPr>
            <a:spLocks noGrp="1"/>
          </p:cNvSpPr>
          <p:nvPr>
            <p:ph idx="1"/>
          </p:nvPr>
        </p:nvSpPr>
        <p:spPr>
          <a:xfrm>
            <a:off x="457200" y="1323473"/>
            <a:ext cx="4267200" cy="5181600"/>
          </a:xfrm>
        </p:spPr>
        <p:txBody>
          <a:bodyPr>
            <a:normAutofit fontScale="92500" lnSpcReduction="20000"/>
          </a:bodyPr>
          <a:lstStyle/>
          <a:p>
            <a:r>
              <a:rPr lang="en-US" dirty="0"/>
              <a:t>Available from website Documents folder under </a:t>
            </a:r>
            <a:r>
              <a:rPr lang="en-US" dirty="0">
                <a:hlinkClick r:id="rId2"/>
              </a:rPr>
              <a:t>Hy-Tek (A-Meets)/Procedures/A Meets</a:t>
            </a:r>
            <a:r>
              <a:rPr lang="en-US" dirty="0"/>
              <a:t> or under </a:t>
            </a:r>
            <a:r>
              <a:rPr lang="en-US" dirty="0">
                <a:hlinkClick r:id="rId3"/>
              </a:rPr>
              <a:t>Forms</a:t>
            </a:r>
            <a:endParaRPr lang="en-US" dirty="0"/>
          </a:p>
          <a:p>
            <a:r>
              <a:rPr lang="en-US" dirty="0"/>
              <a:t>Names of officials</a:t>
            </a:r>
          </a:p>
          <a:p>
            <a:r>
              <a:rPr lang="en-US" dirty="0"/>
              <a:t>Score + ref signature at end of meet</a:t>
            </a:r>
          </a:p>
          <a:p>
            <a:r>
              <a:rPr lang="en-US" dirty="0"/>
              <a:t>Draft before meet (get names of officials from team reps)</a:t>
            </a:r>
          </a:p>
          <a:p>
            <a:r>
              <a:rPr lang="en-US" dirty="0"/>
              <a:t>Finalize/print at meet</a:t>
            </a:r>
          </a:p>
          <a:p>
            <a:r>
              <a:rPr lang="en-US" dirty="0"/>
              <a:t>ONE PAGE – reformat as needed</a:t>
            </a:r>
          </a:p>
        </p:txBody>
      </p:sp>
      <p:sp>
        <p:nvSpPr>
          <p:cNvPr id="4" name="Slide Number Placeholder 3">
            <a:extLst>
              <a:ext uri="{FF2B5EF4-FFF2-40B4-BE49-F238E27FC236}">
                <a16:creationId xmlns:a16="http://schemas.microsoft.com/office/drawing/2014/main" id="{20687A80-5054-2F70-002F-AB1BE36BFADA}"/>
              </a:ext>
            </a:extLst>
          </p:cNvPr>
          <p:cNvSpPr>
            <a:spLocks noGrp="1"/>
          </p:cNvSpPr>
          <p:nvPr>
            <p:ph type="sldNum" sz="quarter" idx="12"/>
          </p:nvPr>
        </p:nvSpPr>
        <p:spPr/>
        <p:txBody>
          <a:bodyPr/>
          <a:lstStyle/>
          <a:p>
            <a:pPr>
              <a:defRPr/>
            </a:pPr>
            <a:fld id="{62D55431-2533-4478-B043-1579F94B4F29}" type="slidenum">
              <a:rPr lang="en-US" smtClean="0"/>
              <a:pPr>
                <a:defRPr/>
              </a:pPr>
              <a:t>44</a:t>
            </a:fld>
            <a:endParaRPr lang="en-US"/>
          </a:p>
        </p:txBody>
      </p:sp>
      <p:pic>
        <p:nvPicPr>
          <p:cNvPr id="6" name="Picture 5">
            <a:extLst>
              <a:ext uri="{FF2B5EF4-FFF2-40B4-BE49-F238E27FC236}">
                <a16:creationId xmlns:a16="http://schemas.microsoft.com/office/drawing/2014/main" id="{7A9507E6-D57C-9809-3BAB-B7E2850E2100}"/>
              </a:ext>
            </a:extLst>
          </p:cNvPr>
          <p:cNvPicPr>
            <a:picLocks noChangeAspect="1"/>
          </p:cNvPicPr>
          <p:nvPr/>
        </p:nvPicPr>
        <p:blipFill>
          <a:blip r:embed="rId4"/>
          <a:stretch>
            <a:fillRect/>
          </a:stretch>
        </p:blipFill>
        <p:spPr>
          <a:xfrm>
            <a:off x="4547937" y="1106905"/>
            <a:ext cx="4399148" cy="5715000"/>
          </a:xfrm>
          <a:prstGeom prst="rect">
            <a:avLst/>
          </a:prstGeom>
        </p:spPr>
      </p:pic>
    </p:spTree>
    <p:extLst>
      <p:ext uri="{BB962C8B-B14F-4D97-AF65-F5344CB8AC3E}">
        <p14:creationId xmlns:p14="http://schemas.microsoft.com/office/powerpoint/2010/main" val="16768909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8018" name="Rectangle 2"/>
          <p:cNvSpPr>
            <a:spLocks noGrp="1" noRot="1" noChangeArrowheads="1"/>
          </p:cNvSpPr>
          <p:nvPr>
            <p:ph type="title"/>
          </p:nvPr>
        </p:nvSpPr>
        <p:spPr>
          <a:xfrm>
            <a:off x="1039641" y="192027"/>
            <a:ext cx="7620000" cy="646331"/>
          </a:xfrm>
        </p:spPr>
        <p:txBody>
          <a:bodyPr/>
          <a:lstStyle/>
          <a:p>
            <a:r>
              <a:rPr lang="en-US" sz="3600" dirty="0"/>
              <a:t>Prepare Meet Database</a:t>
            </a:r>
          </a:p>
        </p:txBody>
      </p:sp>
      <p:sp>
        <p:nvSpPr>
          <p:cNvPr id="598019" name="Rectangle 3"/>
          <p:cNvSpPr>
            <a:spLocks noGrp="1" noChangeArrowheads="1"/>
          </p:cNvSpPr>
          <p:nvPr>
            <p:ph idx="1"/>
          </p:nvPr>
        </p:nvSpPr>
        <p:spPr>
          <a:xfrm>
            <a:off x="457200" y="1143000"/>
            <a:ext cx="8229600" cy="5257800"/>
          </a:xfrm>
        </p:spPr>
        <p:txBody>
          <a:bodyPr>
            <a:normAutofit lnSpcReduction="10000"/>
          </a:bodyPr>
          <a:lstStyle/>
          <a:p>
            <a:r>
              <a:rPr lang="en-US" dirty="0"/>
              <a:t>Download the Meet Backup file from the NVSL website</a:t>
            </a:r>
          </a:p>
          <a:p>
            <a:pPr lvl="1"/>
            <a:r>
              <a:rPr lang="en-US" dirty="0"/>
              <a:t>Save to the directory set up for the meet</a:t>
            </a:r>
          </a:p>
          <a:p>
            <a:r>
              <a:rPr lang="en-US" dirty="0"/>
              <a:t>Open </a:t>
            </a:r>
            <a:r>
              <a:rPr lang="en-US" i="1" dirty="0"/>
              <a:t>Meet Manager</a:t>
            </a:r>
            <a:r>
              <a:rPr lang="en-US" dirty="0"/>
              <a:t> and from the main menu select</a:t>
            </a:r>
          </a:p>
          <a:p>
            <a:pPr lvl="1"/>
            <a:r>
              <a:rPr lang="en-US" b="1" dirty="0"/>
              <a:t>File | Restore</a:t>
            </a:r>
            <a:r>
              <a:rPr lang="en-US" dirty="0"/>
              <a:t> to restore the database</a:t>
            </a:r>
          </a:p>
          <a:p>
            <a:pPr lvl="2"/>
            <a:r>
              <a:rPr lang="en-US" dirty="0"/>
              <a:t>Select “Unzip, copy database to a selected folder, and open this new database” option</a:t>
            </a:r>
          </a:p>
          <a:p>
            <a:pPr lvl="1"/>
            <a:r>
              <a:rPr lang="en-US" b="1" dirty="0"/>
              <a:t>Set-up | Meet Set-up</a:t>
            </a:r>
            <a:r>
              <a:rPr lang="en-US" dirty="0"/>
              <a:t> to edit the meet information</a:t>
            </a:r>
          </a:p>
          <a:p>
            <a:pPr lvl="2"/>
            <a:r>
              <a:rPr lang="en-US" dirty="0"/>
              <a:t>Meet name and location information</a:t>
            </a:r>
          </a:p>
          <a:p>
            <a:pPr lvl="2"/>
            <a:r>
              <a:rPr lang="en-US" dirty="0"/>
              <a:t>Verify meet and age up dates</a:t>
            </a:r>
          </a:p>
          <a:p>
            <a:pPr lvl="1"/>
            <a:r>
              <a:rPr lang="en-US" b="1" dirty="0"/>
              <a:t>File | Save As</a:t>
            </a:r>
            <a:r>
              <a:rPr lang="en-US" dirty="0"/>
              <a:t> and edit the file name with visiting and host team initials to properly identify meet</a:t>
            </a:r>
          </a:p>
          <a:p>
            <a:pPr lvl="2"/>
            <a:r>
              <a:rPr lang="en-US"/>
              <a:t>Delete the </a:t>
            </a:r>
            <a:r>
              <a:rPr lang="en-US" dirty="0"/>
              <a:t>generic version once the specific one is created</a:t>
            </a:r>
          </a:p>
        </p:txBody>
      </p:sp>
      <p:sp>
        <p:nvSpPr>
          <p:cNvPr id="93189" name="Slide Number Placeholder 1"/>
          <p:cNvSpPr>
            <a:spLocks noGrp="1"/>
          </p:cNvSpPr>
          <p:nvPr>
            <p:ph type="sldNum" sz="quarter" idx="12"/>
          </p:nvPr>
        </p:nvSpPr>
        <p:spPr/>
        <p:txBody>
          <a:bodyPr/>
          <a:lstStyle/>
          <a:p>
            <a:fld id="{2B81FE6A-334E-4976-95EC-0EDDE539801E}" type="slidenum">
              <a:rPr lang="en-US" smtClean="0"/>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8" name="Rectangle 2"/>
          <p:cNvSpPr>
            <a:spLocks noGrp="1" noRot="1" noChangeArrowheads="1"/>
          </p:cNvSpPr>
          <p:nvPr>
            <p:ph type="title"/>
          </p:nvPr>
        </p:nvSpPr>
        <p:spPr/>
        <p:txBody>
          <a:bodyPr/>
          <a:lstStyle/>
          <a:p>
            <a:r>
              <a:rPr lang="en-US" dirty="0"/>
              <a:t>MM Import Entries and Rosters</a:t>
            </a:r>
          </a:p>
        </p:txBody>
      </p:sp>
      <p:sp>
        <p:nvSpPr>
          <p:cNvPr id="495619" name="Rectangle 3"/>
          <p:cNvSpPr>
            <a:spLocks noGrp="1" noChangeArrowheads="1"/>
          </p:cNvSpPr>
          <p:nvPr>
            <p:ph idx="1"/>
          </p:nvPr>
        </p:nvSpPr>
        <p:spPr/>
        <p:txBody>
          <a:bodyPr>
            <a:normAutofit/>
          </a:bodyPr>
          <a:lstStyle/>
          <a:p>
            <a:r>
              <a:rPr lang="en-US" dirty="0"/>
              <a:t>File | Import | Entries</a:t>
            </a:r>
          </a:p>
          <a:p>
            <a:pPr lvl="1"/>
            <a:r>
              <a:rPr lang="en-US" dirty="0"/>
              <a:t>Import the entries for both teams (any order)</a:t>
            </a:r>
          </a:p>
          <a:p>
            <a:pPr lvl="1"/>
            <a:r>
              <a:rPr lang="en-US" dirty="0"/>
              <a:t>Run Reports | Exceptions Report</a:t>
            </a:r>
          </a:p>
          <a:p>
            <a:pPr lvl="2"/>
            <a:r>
              <a:rPr lang="en-US" dirty="0"/>
              <a:t>Highlight Session 1</a:t>
            </a:r>
          </a:p>
          <a:p>
            <a:pPr lvl="2"/>
            <a:r>
              <a:rPr lang="en-US" dirty="0"/>
              <a:t>Click Exceed Maximum Entries per Athlete, set limits to 4/2/2</a:t>
            </a:r>
          </a:p>
          <a:p>
            <a:pPr lvl="3"/>
            <a:r>
              <a:rPr lang="en-US" dirty="0"/>
              <a:t>Create Report</a:t>
            </a:r>
          </a:p>
          <a:p>
            <a:pPr lvl="2"/>
            <a:r>
              <a:rPr lang="en-US" dirty="0"/>
              <a:t>Click Exceed Maximum Entries per Team per Event, set limit to 3</a:t>
            </a:r>
          </a:p>
          <a:p>
            <a:pPr lvl="3"/>
            <a:r>
              <a:rPr lang="en-US" dirty="0"/>
              <a:t>Create Report</a:t>
            </a:r>
          </a:p>
          <a:p>
            <a:pPr lvl="1"/>
            <a:r>
              <a:rPr lang="en-US" dirty="0"/>
              <a:t>No data is good, means there are no problems</a:t>
            </a:r>
          </a:p>
          <a:p>
            <a:r>
              <a:rPr lang="en-US" dirty="0"/>
              <a:t>File | Import | Rosters Only</a:t>
            </a:r>
          </a:p>
          <a:p>
            <a:pPr lvl="1"/>
            <a:r>
              <a:rPr lang="en-US" dirty="0"/>
              <a:t>Import the rosters for both teams that are in the meet</a:t>
            </a:r>
          </a:p>
        </p:txBody>
      </p:sp>
      <p:sp>
        <p:nvSpPr>
          <p:cNvPr id="95235" name="Slide Number Placeholder 1"/>
          <p:cNvSpPr>
            <a:spLocks noGrp="1"/>
          </p:cNvSpPr>
          <p:nvPr>
            <p:ph type="sldNum" sz="quarter" idx="12"/>
          </p:nvPr>
        </p:nvSpPr>
        <p:spPr/>
        <p:txBody>
          <a:bodyPr/>
          <a:lstStyle/>
          <a:p>
            <a:fld id="{0DBB7C75-4401-4B9D-A156-EEA13F9233DB}" type="slidenum">
              <a:rPr lang="en-US" smtClean="0"/>
              <a:pPr/>
              <a:t>46</a:t>
            </a:fld>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rrowheads="1"/>
          </p:cNvSpPr>
          <p:nvPr>
            <p:ph type="title"/>
          </p:nvPr>
        </p:nvSpPr>
        <p:spPr/>
        <p:txBody>
          <a:bodyPr/>
          <a:lstStyle/>
          <a:p>
            <a:r>
              <a:rPr lang="en-US"/>
              <a:t>Import Records into MM, cont.</a:t>
            </a:r>
          </a:p>
        </p:txBody>
      </p:sp>
      <p:sp>
        <p:nvSpPr>
          <p:cNvPr id="59395" name="Rectangle 3"/>
          <p:cNvSpPr>
            <a:spLocks noGrp="1" noChangeArrowheads="1"/>
          </p:cNvSpPr>
          <p:nvPr>
            <p:ph idx="1"/>
          </p:nvPr>
        </p:nvSpPr>
        <p:spPr>
          <a:xfrm>
            <a:off x="457200" y="1066801"/>
            <a:ext cx="8229600" cy="3581400"/>
          </a:xfrm>
        </p:spPr>
        <p:txBody>
          <a:bodyPr>
            <a:normAutofit lnSpcReduction="10000"/>
          </a:bodyPr>
          <a:lstStyle/>
          <a:p>
            <a:r>
              <a:rPr lang="en-US" dirty="0"/>
              <a:t>This step should wait until after Entries and Rosters have been imported</a:t>
            </a:r>
          </a:p>
          <a:p>
            <a:r>
              <a:rPr lang="en-US" dirty="0"/>
              <a:t>Meet database will have NVSL records and All Star time standards included</a:t>
            </a:r>
          </a:p>
          <a:p>
            <a:r>
              <a:rPr lang="en-US" dirty="0"/>
              <a:t>Select each team’s “record set”, and use the edit dialog to</a:t>
            </a:r>
          </a:p>
          <a:p>
            <a:pPr lvl="1"/>
            <a:r>
              <a:rPr lang="en-US" dirty="0"/>
              <a:t>Identifying flags</a:t>
            </a:r>
          </a:p>
          <a:p>
            <a:pPr lvl="1"/>
            <a:r>
              <a:rPr lang="en-US" dirty="0"/>
              <a:t>Teams to which records apply</a:t>
            </a:r>
          </a:p>
        </p:txBody>
      </p:sp>
      <p:sp>
        <p:nvSpPr>
          <p:cNvPr id="101382" name="Slide Number Placeholder 1"/>
          <p:cNvSpPr>
            <a:spLocks noGrp="1"/>
          </p:cNvSpPr>
          <p:nvPr>
            <p:ph type="sldNum" sz="quarter" idx="12"/>
          </p:nvPr>
        </p:nvSpPr>
        <p:spPr/>
        <p:txBody>
          <a:bodyPr/>
          <a:lstStyle/>
          <a:p>
            <a:fld id="{66BE4F65-DAF4-4710-8B3D-1BE5372B3807}" type="slidenum">
              <a:rPr lang="en-US" smtClean="0"/>
              <a:pPr/>
              <a:t>47</a:t>
            </a:fld>
            <a:endParaRPr lang="en-US"/>
          </a:p>
        </p:txBody>
      </p:sp>
      <p:pic>
        <p:nvPicPr>
          <p:cNvPr id="10137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76875" y="4143375"/>
            <a:ext cx="2981325" cy="2409825"/>
          </a:xfrm>
          <a:prstGeom prst="rect">
            <a:avLst/>
          </a:prstGeom>
          <a:noFill/>
          <a:ln w="9525">
            <a:noFill/>
            <a:miter lim="800000"/>
            <a:headEnd/>
            <a:tailEnd/>
          </a:ln>
        </p:spPr>
      </p:pic>
      <p:sp>
        <p:nvSpPr>
          <p:cNvPr id="101380" name="Rectangle 6"/>
          <p:cNvSpPr>
            <a:spLocks noChangeArrowheads="1"/>
          </p:cNvSpPr>
          <p:nvPr/>
        </p:nvSpPr>
        <p:spPr bwMode="auto">
          <a:xfrm>
            <a:off x="6248400" y="5289550"/>
            <a:ext cx="1905000" cy="2286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01381" name="Rectangle 7"/>
          <p:cNvSpPr>
            <a:spLocks noChangeArrowheads="1"/>
          </p:cNvSpPr>
          <p:nvPr/>
        </p:nvSpPr>
        <p:spPr bwMode="auto">
          <a:xfrm>
            <a:off x="6934200" y="5029200"/>
            <a:ext cx="609600" cy="228600"/>
          </a:xfrm>
          <a:prstGeom prst="rect">
            <a:avLst/>
          </a:prstGeom>
          <a:noFill/>
          <a:ln w="19050">
            <a:solidFill>
              <a:srgbClr val="FF3399"/>
            </a:solidFill>
            <a:miter lim="800000"/>
            <a:headEnd/>
            <a:tailEnd/>
          </a:ln>
        </p:spPr>
        <p:txBody>
          <a:bodyPr wrap="none" anchor="ctr"/>
          <a:lstStyle/>
          <a:p>
            <a:pPr eaLnBrk="0" hangingPunct="0"/>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rrowheads="1"/>
          </p:cNvSpPr>
          <p:nvPr>
            <p:ph type="title"/>
          </p:nvPr>
        </p:nvSpPr>
        <p:spPr/>
        <p:txBody>
          <a:bodyPr/>
          <a:lstStyle/>
          <a:p>
            <a:r>
              <a:rPr lang="en-US"/>
              <a:t>Import Records into MM</a:t>
            </a:r>
          </a:p>
        </p:txBody>
      </p:sp>
      <p:sp>
        <p:nvSpPr>
          <p:cNvPr id="58371" name="Rectangle 3"/>
          <p:cNvSpPr>
            <a:spLocks noGrp="1" noChangeArrowheads="1"/>
          </p:cNvSpPr>
          <p:nvPr>
            <p:ph idx="1"/>
          </p:nvPr>
        </p:nvSpPr>
        <p:spPr/>
        <p:txBody>
          <a:bodyPr/>
          <a:lstStyle/>
          <a:p>
            <a:r>
              <a:rPr lang="en-US" dirty="0"/>
              <a:t>File | Import | Records | Import</a:t>
            </a:r>
          </a:p>
          <a:p>
            <a:pPr lvl="1"/>
            <a:r>
              <a:rPr lang="en-US" dirty="0"/>
              <a:t>Import records for both teams</a:t>
            </a:r>
          </a:p>
          <a:p>
            <a:pPr lvl="1"/>
            <a:endParaRPr lang="en-US" dirty="0"/>
          </a:p>
          <a:p>
            <a:endParaRPr lang="en-US" dirty="0"/>
          </a:p>
        </p:txBody>
      </p:sp>
      <p:sp>
        <p:nvSpPr>
          <p:cNvPr id="99333" name="Slide Number Placeholder 1"/>
          <p:cNvSpPr>
            <a:spLocks noGrp="1"/>
          </p:cNvSpPr>
          <p:nvPr>
            <p:ph type="sldNum" sz="quarter" idx="12"/>
          </p:nvPr>
        </p:nvSpPr>
        <p:spPr/>
        <p:txBody>
          <a:bodyPr/>
          <a:lstStyle/>
          <a:p>
            <a:fld id="{84A46DFC-C033-4E25-8547-B9028E107DFE}" type="slidenum">
              <a:rPr lang="en-US" smtClean="0"/>
              <a:pPr/>
              <a:t>48</a:t>
            </a:fld>
            <a:endParaRPr lang="en-US"/>
          </a:p>
        </p:txBody>
      </p:sp>
      <p:pic>
        <p:nvPicPr>
          <p:cNvPr id="9933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2181453"/>
            <a:ext cx="4371068" cy="2694068"/>
          </a:xfrm>
          <a:prstGeom prst="rect">
            <a:avLst/>
          </a:prstGeom>
          <a:noFill/>
          <a:ln w="9525">
            <a:noFill/>
            <a:miter lim="800000"/>
            <a:headEnd/>
            <a:tailEnd/>
          </a:ln>
        </p:spPr>
      </p:pic>
      <p:pic>
        <p:nvPicPr>
          <p:cNvPr id="99332"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99847" y="2181453"/>
            <a:ext cx="2297105" cy="1856467"/>
          </a:xfrm>
          <a:prstGeom prst="rect">
            <a:avLst/>
          </a:prstGeom>
          <a:noFill/>
          <a:ln w="9525">
            <a:noFill/>
            <a:miter lim="800000"/>
            <a:headEnd/>
            <a:tailEnd/>
          </a:ln>
        </p:spPr>
      </p:pic>
      <p:pic>
        <p:nvPicPr>
          <p:cNvPr id="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76875" y="4143375"/>
            <a:ext cx="2981325" cy="2409825"/>
          </a:xfrm>
          <a:prstGeom prst="rect">
            <a:avLst/>
          </a:prstGeom>
          <a:noFill/>
          <a:ln w="9525">
            <a:noFill/>
            <a:miter lim="800000"/>
            <a:headEnd/>
            <a:tailEnd/>
          </a:ln>
        </p:spPr>
      </p:pic>
      <p:sp>
        <p:nvSpPr>
          <p:cNvPr id="8" name="Rectangle 6"/>
          <p:cNvSpPr>
            <a:spLocks noChangeArrowheads="1"/>
          </p:cNvSpPr>
          <p:nvPr/>
        </p:nvSpPr>
        <p:spPr bwMode="auto">
          <a:xfrm>
            <a:off x="6248400" y="5289550"/>
            <a:ext cx="1905000" cy="2286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9" name="Rectangle 7"/>
          <p:cNvSpPr>
            <a:spLocks noChangeArrowheads="1"/>
          </p:cNvSpPr>
          <p:nvPr/>
        </p:nvSpPr>
        <p:spPr bwMode="auto">
          <a:xfrm>
            <a:off x="6934200" y="5029200"/>
            <a:ext cx="609600" cy="2286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2" name="TextBox 1"/>
          <p:cNvSpPr txBox="1"/>
          <p:nvPr/>
        </p:nvSpPr>
        <p:spPr>
          <a:xfrm>
            <a:off x="304800" y="5113564"/>
            <a:ext cx="4566447" cy="1415772"/>
          </a:xfrm>
          <a:prstGeom prst="rect">
            <a:avLst/>
          </a:prstGeom>
          <a:noFill/>
        </p:spPr>
        <p:txBody>
          <a:bodyPr wrap="square" rtlCol="0">
            <a:spAutoFit/>
          </a:bodyPr>
          <a:lstStyle/>
          <a:p>
            <a:pPr marL="285750" indent="-285750">
              <a:buFontTx/>
              <a:buChar char="-"/>
            </a:pPr>
            <a:r>
              <a:rPr lang="en-US" dirty="0">
                <a:latin typeface="Calibri" panose="020F0502020204030204" pitchFamily="34" charset="0"/>
                <a:cs typeface="Calibri" panose="020F0502020204030204" pitchFamily="34" charset="0"/>
              </a:rPr>
              <a:t>Select each team’s “record set”, and use the edit dialog to set</a:t>
            </a:r>
          </a:p>
          <a:p>
            <a:pPr marL="285750" indent="-285750">
              <a:buFontTx/>
              <a:buChar char="-"/>
            </a:pPr>
            <a:r>
              <a:rPr lang="en-US" dirty="0">
                <a:latin typeface="Calibri" panose="020F0502020204030204" pitchFamily="34" charset="0"/>
                <a:cs typeface="Calibri" panose="020F0502020204030204" pitchFamily="34" charset="0"/>
              </a:rPr>
              <a:t>Identifying flag used on reports, and</a:t>
            </a:r>
          </a:p>
          <a:p>
            <a:pPr marL="285750" indent="-285750">
              <a:buFontTx/>
              <a:buChar char="-"/>
            </a:pPr>
            <a:r>
              <a:rPr lang="en-US" dirty="0">
                <a:latin typeface="Calibri" panose="020F0502020204030204" pitchFamily="34" charset="0"/>
                <a:cs typeface="Calibri" panose="020F0502020204030204" pitchFamily="34" charset="0"/>
              </a:rPr>
              <a:t>Team to which records apply</a:t>
            </a:r>
          </a:p>
          <a:p>
            <a:endParaRPr lang="en-US" sz="1400" i="0" dirty="0">
              <a:latin typeface="Calibri" panose="020F0502020204030204" pitchFamily="34" charset="0"/>
              <a:ea typeface="Tahoma" pitchFamily="34" charset="0"/>
              <a:cs typeface="Calibri" panose="020F0502020204030204" pitchFamily="34" charset="0"/>
            </a:endParaRPr>
          </a:p>
        </p:txBody>
      </p:sp>
    </p:spTree>
    <p:extLst>
      <p:ext uri="{BB962C8B-B14F-4D97-AF65-F5344CB8AC3E}">
        <p14:creationId xmlns:p14="http://schemas.microsoft.com/office/powerpoint/2010/main" val="21231191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0066" name="Rectangle 2"/>
          <p:cNvSpPr>
            <a:spLocks noGrp="1" noRot="1" noChangeArrowheads="1"/>
          </p:cNvSpPr>
          <p:nvPr>
            <p:ph type="title"/>
          </p:nvPr>
        </p:nvSpPr>
        <p:spPr/>
        <p:txBody>
          <a:bodyPr/>
          <a:lstStyle/>
          <a:p>
            <a:r>
              <a:rPr lang="en-US"/>
              <a:t>Assign Teams to Lanes in MM</a:t>
            </a:r>
          </a:p>
        </p:txBody>
      </p:sp>
      <p:sp>
        <p:nvSpPr>
          <p:cNvPr id="600067" name="Rectangle 3"/>
          <p:cNvSpPr>
            <a:spLocks noGrp="1" noChangeArrowheads="1"/>
          </p:cNvSpPr>
          <p:nvPr>
            <p:ph idx="1"/>
          </p:nvPr>
        </p:nvSpPr>
        <p:spPr/>
        <p:txBody>
          <a:bodyPr/>
          <a:lstStyle/>
          <a:p>
            <a:r>
              <a:rPr lang="en-US" dirty="0"/>
              <a:t>Set-up | Seeding Preferences =&gt; Dual Meets</a:t>
            </a:r>
          </a:p>
          <a:p>
            <a:pPr lvl="1"/>
            <a:r>
              <a:rPr lang="en-US" dirty="0"/>
              <a:t>Host team in lanes 1, 3 and 5</a:t>
            </a:r>
          </a:p>
          <a:p>
            <a:pPr lvl="1"/>
            <a:r>
              <a:rPr lang="en-US" dirty="0"/>
              <a:t>Double click or drag team name to appropriate lane</a:t>
            </a:r>
          </a:p>
        </p:txBody>
      </p:sp>
      <p:sp>
        <p:nvSpPr>
          <p:cNvPr id="103432" name="Slide Number Placeholder 1"/>
          <p:cNvSpPr>
            <a:spLocks noGrp="1"/>
          </p:cNvSpPr>
          <p:nvPr>
            <p:ph type="sldNum" sz="quarter" idx="12"/>
          </p:nvPr>
        </p:nvSpPr>
        <p:spPr/>
        <p:txBody>
          <a:bodyPr/>
          <a:lstStyle/>
          <a:p>
            <a:fld id="{12FDABA2-64B1-4E9F-9206-D8B52E36D13E}" type="slidenum">
              <a:rPr lang="en-US" smtClean="0"/>
              <a:pPr/>
              <a:t>49</a:t>
            </a:fld>
            <a:endParaRPr lang="en-US"/>
          </a:p>
        </p:txBody>
      </p:sp>
      <p:pic>
        <p:nvPicPr>
          <p:cNvPr id="103427"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74900" y="2717800"/>
            <a:ext cx="4406900" cy="3149600"/>
          </a:xfrm>
          <a:prstGeom prst="rect">
            <a:avLst/>
          </a:prstGeom>
          <a:noFill/>
          <a:ln w="9525">
            <a:noFill/>
            <a:miter lim="800000"/>
            <a:headEnd/>
            <a:tailEnd/>
          </a:ln>
        </p:spPr>
      </p:pic>
      <p:sp>
        <p:nvSpPr>
          <p:cNvPr id="103428" name="Line 5"/>
          <p:cNvSpPr>
            <a:spLocks noChangeShapeType="1"/>
          </p:cNvSpPr>
          <p:nvPr/>
        </p:nvSpPr>
        <p:spPr bwMode="auto">
          <a:xfrm>
            <a:off x="4038600" y="3327400"/>
            <a:ext cx="914400" cy="609600"/>
          </a:xfrm>
          <a:prstGeom prst="line">
            <a:avLst/>
          </a:prstGeom>
          <a:noFill/>
          <a:ln w="28575">
            <a:solidFill>
              <a:srgbClr val="FF3399"/>
            </a:solidFill>
            <a:round/>
            <a:headEnd/>
            <a:tailEnd type="triangle" w="med" len="med"/>
          </a:ln>
        </p:spPr>
        <p:txBody>
          <a:bodyPr wrap="none" anchor="ctr"/>
          <a:lstStyle/>
          <a:p>
            <a:endParaRPr lang="en-US"/>
          </a:p>
        </p:txBody>
      </p:sp>
      <p:sp>
        <p:nvSpPr>
          <p:cNvPr id="103429" name="Line 6"/>
          <p:cNvSpPr>
            <a:spLocks noChangeShapeType="1"/>
          </p:cNvSpPr>
          <p:nvPr/>
        </p:nvSpPr>
        <p:spPr bwMode="auto">
          <a:xfrm>
            <a:off x="3581400" y="3479800"/>
            <a:ext cx="1219200" cy="609600"/>
          </a:xfrm>
          <a:prstGeom prst="line">
            <a:avLst/>
          </a:prstGeom>
          <a:noFill/>
          <a:ln w="28575">
            <a:solidFill>
              <a:srgbClr val="FF3399"/>
            </a:solidFill>
            <a:round/>
            <a:headEnd/>
            <a:tailEnd type="triangle" w="med" len="med"/>
          </a:ln>
        </p:spPr>
        <p:txBody>
          <a:bodyPr wrap="none" anchor="ctr"/>
          <a:lstStyle/>
          <a:p>
            <a:endParaRPr lang="en-US"/>
          </a:p>
        </p:txBody>
      </p:sp>
      <p:sp>
        <p:nvSpPr>
          <p:cNvPr id="103430" name="Rectangle 7"/>
          <p:cNvSpPr>
            <a:spLocks noChangeArrowheads="1"/>
          </p:cNvSpPr>
          <p:nvPr/>
        </p:nvSpPr>
        <p:spPr bwMode="auto">
          <a:xfrm>
            <a:off x="2590800" y="5003800"/>
            <a:ext cx="1447800" cy="1524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03431" name="Rectangle 8"/>
          <p:cNvSpPr>
            <a:spLocks noChangeArrowheads="1"/>
          </p:cNvSpPr>
          <p:nvPr/>
        </p:nvSpPr>
        <p:spPr bwMode="auto">
          <a:xfrm>
            <a:off x="2590800" y="5243513"/>
            <a:ext cx="1524000" cy="152400"/>
          </a:xfrm>
          <a:prstGeom prst="rect">
            <a:avLst/>
          </a:prstGeom>
          <a:noFill/>
          <a:ln w="19050">
            <a:solidFill>
              <a:srgbClr val="FF3399"/>
            </a:solidFill>
            <a:miter lim="800000"/>
            <a:headEnd/>
            <a:tailEnd/>
          </a:ln>
        </p:spPr>
        <p:txBody>
          <a:bodyPr wrap="none" anchor="ctr"/>
          <a:lstStyle/>
          <a:p>
            <a:pPr eaLnBrk="0" hangingPunct="0"/>
            <a:endParaRPr lang="en-US"/>
          </a:p>
        </p:txBody>
      </p:sp>
    </p:spTree>
    <p:extLst>
      <p:ext uri="{BB962C8B-B14F-4D97-AF65-F5344CB8AC3E}">
        <p14:creationId xmlns:p14="http://schemas.microsoft.com/office/powerpoint/2010/main" val="362832185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rrowheads="1"/>
          </p:cNvSpPr>
          <p:nvPr>
            <p:ph type="title"/>
          </p:nvPr>
        </p:nvSpPr>
        <p:spPr/>
        <p:txBody>
          <a:bodyPr/>
          <a:lstStyle/>
          <a:p>
            <a:r>
              <a:rPr lang="en-US"/>
              <a:t>Seed A-Meet Events in MM</a:t>
            </a:r>
          </a:p>
        </p:txBody>
      </p:sp>
      <p:sp>
        <p:nvSpPr>
          <p:cNvPr id="106499" name="Slide Number Placeholder 1"/>
          <p:cNvSpPr>
            <a:spLocks noGrp="1"/>
          </p:cNvSpPr>
          <p:nvPr>
            <p:ph type="sldNum" sz="quarter" idx="12"/>
          </p:nvPr>
        </p:nvSpPr>
        <p:spPr/>
        <p:txBody>
          <a:bodyPr/>
          <a:lstStyle/>
          <a:p>
            <a:fld id="{AD32782E-EA62-4365-83B4-C85C70E01156}" type="slidenum">
              <a:rPr lang="en-US" smtClean="0"/>
              <a:pPr/>
              <a:t>50</a:t>
            </a:fld>
            <a:endParaRPr lang="en-US"/>
          </a:p>
        </p:txBody>
      </p:sp>
      <p:pic>
        <p:nvPicPr>
          <p:cNvPr id="5"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33095" b="40498"/>
          <a:stretch/>
        </p:blipFill>
        <p:spPr bwMode="auto">
          <a:xfrm>
            <a:off x="1600200" y="1295400"/>
            <a:ext cx="7119230" cy="4634848"/>
          </a:xfrm>
          <a:prstGeom prst="rect">
            <a:avLst/>
          </a:prstGeom>
          <a:noFill/>
          <a:ln w="9525">
            <a:noFill/>
            <a:miter lim="800000"/>
            <a:headEnd/>
            <a:tailEnd/>
          </a:ln>
        </p:spPr>
      </p:pic>
      <p:sp>
        <p:nvSpPr>
          <p:cNvPr id="7" name="Rectangle 7"/>
          <p:cNvSpPr>
            <a:spLocks noChangeArrowheads="1"/>
          </p:cNvSpPr>
          <p:nvPr/>
        </p:nvSpPr>
        <p:spPr bwMode="auto">
          <a:xfrm>
            <a:off x="2276482" y="1481141"/>
            <a:ext cx="533400" cy="1524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8" name="Rectangle 7"/>
          <p:cNvSpPr>
            <a:spLocks noChangeArrowheads="1"/>
          </p:cNvSpPr>
          <p:nvPr/>
        </p:nvSpPr>
        <p:spPr bwMode="auto">
          <a:xfrm>
            <a:off x="1600200" y="1481144"/>
            <a:ext cx="676282" cy="1524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2" name="Oval 1"/>
          <p:cNvSpPr/>
          <p:nvPr/>
        </p:nvSpPr>
        <p:spPr>
          <a:xfrm>
            <a:off x="609600" y="1317368"/>
            <a:ext cx="365760" cy="3895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US" sz="1200" i="0" dirty="0"/>
              <a:t>2</a:t>
            </a:r>
          </a:p>
        </p:txBody>
      </p:sp>
      <p:sp>
        <p:nvSpPr>
          <p:cNvPr id="10" name="Oval 9"/>
          <p:cNvSpPr/>
          <p:nvPr/>
        </p:nvSpPr>
        <p:spPr>
          <a:xfrm>
            <a:off x="609600" y="2148840"/>
            <a:ext cx="365760" cy="3657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US" sz="1200" i="0" dirty="0"/>
              <a:t>1</a:t>
            </a:r>
          </a:p>
        </p:txBody>
      </p:sp>
      <p:cxnSp>
        <p:nvCxnSpPr>
          <p:cNvPr id="4" name="Straight Arrow Connector 3"/>
          <p:cNvCxnSpPr>
            <a:stCxn id="10" idx="6"/>
            <a:endCxn id="7" idx="2"/>
          </p:cNvCxnSpPr>
          <p:nvPr/>
        </p:nvCxnSpPr>
        <p:spPr>
          <a:xfrm flipV="1">
            <a:off x="975360" y="1633541"/>
            <a:ext cx="1567822" cy="698179"/>
          </a:xfrm>
          <a:prstGeom prst="straightConnector1">
            <a:avLst/>
          </a:prstGeom>
          <a:ln w="28575">
            <a:solidFill>
              <a:srgbClr val="FF3399"/>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2" idx="6"/>
          </p:cNvCxnSpPr>
          <p:nvPr/>
        </p:nvCxnSpPr>
        <p:spPr>
          <a:xfrm>
            <a:off x="975360" y="1512125"/>
            <a:ext cx="624840" cy="45219"/>
          </a:xfrm>
          <a:prstGeom prst="straightConnector1">
            <a:avLst/>
          </a:prstGeom>
          <a:ln w="28575">
            <a:solidFill>
              <a:srgbClr val="FF3399"/>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97101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rrowheads="1"/>
          </p:cNvSpPr>
          <p:nvPr>
            <p:ph type="title"/>
          </p:nvPr>
        </p:nvSpPr>
        <p:spPr/>
        <p:txBody>
          <a:bodyPr/>
          <a:lstStyle/>
          <a:p>
            <a:r>
              <a:rPr lang="en-US" dirty="0"/>
              <a:t>Print the Meet Program</a:t>
            </a:r>
          </a:p>
        </p:txBody>
      </p:sp>
      <p:sp>
        <p:nvSpPr>
          <p:cNvPr id="57347" name="Rectangle 3"/>
          <p:cNvSpPr>
            <a:spLocks noGrp="1" noChangeArrowheads="1"/>
          </p:cNvSpPr>
          <p:nvPr>
            <p:ph idx="1"/>
          </p:nvPr>
        </p:nvSpPr>
        <p:spPr>
          <a:xfrm>
            <a:off x="304800" y="1066800"/>
            <a:ext cx="3810000" cy="5486400"/>
          </a:xfrm>
        </p:spPr>
        <p:txBody>
          <a:bodyPr>
            <a:normAutofit fontScale="92500" lnSpcReduction="20000"/>
          </a:bodyPr>
          <a:lstStyle/>
          <a:p>
            <a:r>
              <a:rPr lang="en-US" dirty="0"/>
              <a:t>Reports | Memorized Reports =&gt; 2 Column meet sheet for distribution =&gt; Run Report</a:t>
            </a:r>
          </a:p>
          <a:p>
            <a:pPr lvl="1"/>
            <a:r>
              <a:rPr lang="en-US" dirty="0"/>
              <a:t>Highlight All in the session list, select all of the seeded events, then click Create Report </a:t>
            </a:r>
          </a:p>
          <a:p>
            <a:pPr lvl="1"/>
            <a:r>
              <a:rPr lang="en-US" dirty="0"/>
              <a:t>Review with other team, make corrections if necessary</a:t>
            </a:r>
          </a:p>
          <a:p>
            <a:pPr lvl="1"/>
            <a:r>
              <a:rPr lang="en-US" dirty="0"/>
              <a:t>Print plenty of copies (Referee, Starter, Stroke &amp; Turn Judges, Announcer, Clerks of Course, Coaches, Head Timer, etc.)</a:t>
            </a:r>
          </a:p>
          <a:p>
            <a:pPr lvl="1"/>
            <a:endParaRPr lang="en-US" dirty="0"/>
          </a:p>
        </p:txBody>
      </p:sp>
      <p:sp>
        <p:nvSpPr>
          <p:cNvPr id="110596" name="Slide Number Placeholder 1"/>
          <p:cNvSpPr>
            <a:spLocks noGrp="1"/>
          </p:cNvSpPr>
          <p:nvPr>
            <p:ph type="sldNum" sz="quarter" idx="12"/>
          </p:nvPr>
        </p:nvSpPr>
        <p:spPr/>
        <p:txBody>
          <a:bodyPr/>
          <a:lstStyle/>
          <a:p>
            <a:fld id="{BDA99E0C-09F2-4FF5-B3F1-BEA3A2D0BBF5}" type="slidenum">
              <a:rPr lang="en-US" smtClean="0"/>
              <a:pPr/>
              <a:t>51</a:t>
            </a:fld>
            <a:endParaRPr lang="en-US"/>
          </a:p>
        </p:txBody>
      </p:sp>
      <p:pic>
        <p:nvPicPr>
          <p:cNvPr id="11059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4800" y="1371600"/>
            <a:ext cx="4876800" cy="5029200"/>
          </a:xfrm>
          <a:prstGeom prst="rect">
            <a:avLst/>
          </a:prstGeom>
          <a:noFill/>
          <a:ln w="9525">
            <a:noFill/>
            <a:miter lim="800000"/>
            <a:headEnd/>
            <a:tailEnd/>
          </a:ln>
        </p:spPr>
      </p:pic>
    </p:spTree>
    <p:extLst>
      <p:ext uri="{BB962C8B-B14F-4D97-AF65-F5344CB8AC3E}">
        <p14:creationId xmlns:p14="http://schemas.microsoft.com/office/powerpoint/2010/main" val="250009953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A-Meet Program</a:t>
            </a:r>
            <a:endParaRPr lang="en-US" dirty="0"/>
          </a:p>
        </p:txBody>
      </p:sp>
      <p:sp>
        <p:nvSpPr>
          <p:cNvPr id="9" name="Content Placeholder 8"/>
          <p:cNvSpPr>
            <a:spLocks noGrp="1"/>
          </p:cNvSpPr>
          <p:nvPr>
            <p:ph idx="1"/>
          </p:nvPr>
        </p:nvSpPr>
        <p:spPr>
          <a:xfrm>
            <a:off x="457200" y="4800600"/>
            <a:ext cx="8229600" cy="1752600"/>
          </a:xfrm>
        </p:spPr>
        <p:txBody>
          <a:bodyPr>
            <a:normAutofit fontScale="92500" lnSpcReduction="20000"/>
          </a:bodyPr>
          <a:lstStyle/>
          <a:p>
            <a:r>
              <a:rPr lang="en-US" i="0" kern="0" dirty="0"/>
              <a:t>Record Flags and Standards</a:t>
            </a:r>
          </a:p>
          <a:p>
            <a:pPr lvl="1"/>
            <a:r>
              <a:rPr lang="en-US" i="0" kern="0" dirty="0"/>
              <a:t>All-star cuts and NVSL records are included in the meet database provided by the NVSL</a:t>
            </a:r>
          </a:p>
          <a:p>
            <a:pPr lvl="2"/>
            <a:r>
              <a:rPr lang="en-US" i="0" kern="0" dirty="0"/>
              <a:t>‘!’ is reserved for NVSL records</a:t>
            </a:r>
          </a:p>
          <a:p>
            <a:pPr lvl="2"/>
            <a:r>
              <a:rPr lang="en-US" i="0" kern="0" dirty="0"/>
              <a:t> All* is used for projected All-star cuts (qualifying times)</a:t>
            </a:r>
          </a:p>
          <a:p>
            <a:endParaRPr lang="en-US" dirty="0"/>
          </a:p>
        </p:txBody>
      </p:sp>
      <p:sp>
        <p:nvSpPr>
          <p:cNvPr id="112643" name="Slide Number Placeholder 1"/>
          <p:cNvSpPr>
            <a:spLocks noGrp="1"/>
          </p:cNvSpPr>
          <p:nvPr>
            <p:ph type="sldNum" sz="quarter" idx="12"/>
          </p:nvPr>
        </p:nvSpPr>
        <p:spPr/>
        <p:txBody>
          <a:bodyPr/>
          <a:lstStyle/>
          <a:p>
            <a:fld id="{457DE900-AC02-4931-A635-18F55DF777EA}" type="slidenum">
              <a:rPr lang="en-US" smtClean="0"/>
              <a:pPr/>
              <a:t>52</a:t>
            </a:fld>
            <a:endParaRPr lang="en-US"/>
          </a:p>
        </p:txBody>
      </p:sp>
      <p:pic>
        <p:nvPicPr>
          <p:cNvPr id="5122"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907524" y="1148838"/>
            <a:ext cx="6543105" cy="3575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28601" y="1600200"/>
            <a:ext cx="1371600" cy="954107"/>
          </a:xfrm>
          <a:prstGeom prst="rect">
            <a:avLst/>
          </a:prstGeom>
          <a:noFill/>
        </p:spPr>
        <p:txBody>
          <a:bodyPr wrap="square" rtlCol="0">
            <a:spAutoFit/>
          </a:bodyPr>
          <a:lstStyle/>
          <a:p>
            <a:r>
              <a:rPr lang="en-US" sz="1400" i="0" dirty="0">
                <a:solidFill>
                  <a:srgbClr val="FF0000"/>
                </a:solidFill>
                <a:latin typeface="Tahoma" pitchFamily="34" charset="0"/>
                <a:ea typeface="Tahoma" pitchFamily="34" charset="0"/>
                <a:cs typeface="Tahoma" pitchFamily="34" charset="0"/>
              </a:rPr>
              <a:t>Records and previous year All Star qualifying time</a:t>
            </a:r>
          </a:p>
        </p:txBody>
      </p:sp>
      <p:sp>
        <p:nvSpPr>
          <p:cNvPr id="12" name="Rectangle 6"/>
          <p:cNvSpPr>
            <a:spLocks noChangeArrowheads="1"/>
          </p:cNvSpPr>
          <p:nvPr/>
        </p:nvSpPr>
        <p:spPr bwMode="auto">
          <a:xfrm>
            <a:off x="2209800" y="2701635"/>
            <a:ext cx="2895600" cy="1002178"/>
          </a:xfrm>
          <a:prstGeom prst="rect">
            <a:avLst/>
          </a:prstGeom>
          <a:noFill/>
          <a:ln w="19050">
            <a:solidFill>
              <a:srgbClr val="FF0000"/>
            </a:solidFill>
            <a:miter lim="800000"/>
            <a:headEnd/>
            <a:tailEnd/>
          </a:ln>
        </p:spPr>
        <p:txBody>
          <a:bodyPr wrap="none" anchor="ctr"/>
          <a:lstStyle/>
          <a:p>
            <a:pPr eaLnBrk="0" hangingPunct="0"/>
            <a:endParaRPr lang="en-US"/>
          </a:p>
        </p:txBody>
      </p:sp>
      <p:sp>
        <p:nvSpPr>
          <p:cNvPr id="13" name="TextBox 12"/>
          <p:cNvSpPr txBox="1"/>
          <p:nvPr/>
        </p:nvSpPr>
        <p:spPr>
          <a:xfrm>
            <a:off x="76200" y="2795872"/>
            <a:ext cx="1760170" cy="1815882"/>
          </a:xfrm>
          <a:prstGeom prst="rect">
            <a:avLst/>
          </a:prstGeom>
          <a:noFill/>
        </p:spPr>
        <p:txBody>
          <a:bodyPr wrap="square" rtlCol="0">
            <a:spAutoFit/>
          </a:bodyPr>
          <a:lstStyle/>
          <a:p>
            <a:pPr marL="114300" indent="-114300">
              <a:buFont typeface="Arial" charset="0"/>
              <a:buChar char="•"/>
            </a:pPr>
            <a:r>
              <a:rPr lang="en-US" sz="1400" i="0" dirty="0">
                <a:solidFill>
                  <a:srgbClr val="FF0000"/>
                </a:solidFill>
                <a:latin typeface="Tahoma" pitchFamily="34" charset="0"/>
                <a:ea typeface="Tahoma" pitchFamily="34" charset="0"/>
                <a:cs typeface="Tahoma" pitchFamily="34" charset="0"/>
              </a:rPr>
              <a:t>Host team in lanes 1, 3 and 5</a:t>
            </a:r>
          </a:p>
          <a:p>
            <a:pPr marL="114300" indent="-114300">
              <a:buFont typeface="Arial" charset="0"/>
              <a:buChar char="•"/>
            </a:pPr>
            <a:r>
              <a:rPr lang="en-US" sz="1400" i="0" dirty="0">
                <a:solidFill>
                  <a:srgbClr val="FF0000"/>
                </a:solidFill>
                <a:latin typeface="Tahoma" pitchFamily="34" charset="0"/>
                <a:ea typeface="Tahoma" pitchFamily="34" charset="0"/>
                <a:cs typeface="Tahoma" pitchFamily="34" charset="0"/>
              </a:rPr>
              <a:t>No seed times</a:t>
            </a:r>
          </a:p>
          <a:p>
            <a:pPr marL="114300" indent="-114300">
              <a:buFont typeface="Arial" charset="0"/>
              <a:buChar char="•"/>
            </a:pPr>
            <a:r>
              <a:rPr lang="en-US" sz="1400" i="0" dirty="0">
                <a:solidFill>
                  <a:srgbClr val="FF0000"/>
                </a:solidFill>
                <a:latin typeface="Tahoma" pitchFamily="34" charset="0"/>
                <a:ea typeface="Tahoma" pitchFamily="34" charset="0"/>
                <a:cs typeface="Tahoma" pitchFamily="34" charset="0"/>
              </a:rPr>
              <a:t>Fastest swimmers in middle lanes or where desired</a:t>
            </a:r>
          </a:p>
          <a:p>
            <a:pPr marL="114300" indent="-114300">
              <a:buFont typeface="Arial" charset="0"/>
              <a:buChar char="•"/>
            </a:pPr>
            <a:r>
              <a:rPr lang="en-US" sz="1400" i="0" dirty="0">
                <a:solidFill>
                  <a:srgbClr val="FF0000"/>
                </a:solidFill>
                <a:latin typeface="Tahoma" pitchFamily="34" charset="0"/>
                <a:ea typeface="Tahoma" pitchFamily="34" charset="0"/>
                <a:cs typeface="Tahoma" pitchFamily="34" charset="0"/>
              </a:rPr>
              <a:t>Only 1 heat of 6 swimmers</a:t>
            </a:r>
          </a:p>
        </p:txBody>
      </p:sp>
      <p:cxnSp>
        <p:nvCxnSpPr>
          <p:cNvPr id="14" name="Straight Arrow Connector 13"/>
          <p:cNvCxnSpPr>
            <a:stCxn id="13" idx="3"/>
            <a:endCxn id="12" idx="1"/>
          </p:cNvCxnSpPr>
          <p:nvPr/>
        </p:nvCxnSpPr>
        <p:spPr bwMode="auto">
          <a:xfrm flipV="1">
            <a:off x="1836370" y="3202724"/>
            <a:ext cx="373430" cy="501089"/>
          </a:xfrm>
          <a:prstGeom prst="straightConnector1">
            <a:avLst/>
          </a:prstGeom>
          <a:solidFill>
            <a:schemeClr val="accent1"/>
          </a:solidFill>
          <a:ln w="9525" cap="flat" cmpd="sng" algn="ctr">
            <a:solidFill>
              <a:srgbClr val="FF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1651316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8" name="Rectangle 2"/>
          <p:cNvSpPr>
            <a:spLocks noGrp="1" noRot="1" noChangeArrowheads="1"/>
          </p:cNvSpPr>
          <p:nvPr>
            <p:ph type="title"/>
          </p:nvPr>
        </p:nvSpPr>
        <p:spPr/>
        <p:txBody>
          <a:bodyPr/>
          <a:lstStyle/>
          <a:p>
            <a:r>
              <a:rPr lang="en-US" dirty="0"/>
              <a:t>Print A-Meet Time Cards</a:t>
            </a:r>
          </a:p>
        </p:txBody>
      </p:sp>
      <p:sp>
        <p:nvSpPr>
          <p:cNvPr id="444419" name="Rectangle 3"/>
          <p:cNvSpPr>
            <a:spLocks noGrp="1" noChangeArrowheads="1"/>
          </p:cNvSpPr>
          <p:nvPr>
            <p:ph idx="1"/>
          </p:nvPr>
        </p:nvSpPr>
        <p:spPr>
          <a:xfrm>
            <a:off x="457200" y="1066800"/>
            <a:ext cx="3540125" cy="5486400"/>
          </a:xfrm>
        </p:spPr>
        <p:txBody>
          <a:bodyPr>
            <a:normAutofit/>
          </a:bodyPr>
          <a:lstStyle/>
          <a:p>
            <a:r>
              <a:rPr lang="en-US" dirty="0"/>
              <a:t>Reports | Memorized Reports =&gt; Cards sorted by lane =&gt; Run Report</a:t>
            </a:r>
          </a:p>
          <a:p>
            <a:pPr lvl="1"/>
            <a:r>
              <a:rPr lang="en-US" dirty="0"/>
              <a:t>Select All in the list of sessions</a:t>
            </a:r>
          </a:p>
          <a:p>
            <a:pPr lvl="1"/>
            <a:r>
              <a:rPr lang="en-US" dirty="0"/>
              <a:t>Select the events for which you need time cards – generally Select All</a:t>
            </a:r>
          </a:p>
          <a:p>
            <a:pPr lvl="1"/>
            <a:r>
              <a:rPr lang="en-US" dirty="0"/>
              <a:t>Create Labels</a:t>
            </a:r>
          </a:p>
          <a:p>
            <a:pPr lvl="1"/>
            <a:r>
              <a:rPr lang="en-US" dirty="0"/>
              <a:t>Be sure to maintain event/lane order</a:t>
            </a:r>
          </a:p>
        </p:txBody>
      </p:sp>
      <p:sp>
        <p:nvSpPr>
          <p:cNvPr id="116745" name="Slide Number Placeholder 1"/>
          <p:cNvSpPr>
            <a:spLocks noGrp="1"/>
          </p:cNvSpPr>
          <p:nvPr>
            <p:ph type="sldNum" sz="quarter" idx="12"/>
          </p:nvPr>
        </p:nvSpPr>
        <p:spPr/>
        <p:txBody>
          <a:bodyPr/>
          <a:lstStyle/>
          <a:p>
            <a:fld id="{CA33E497-CAF7-4BD0-97E4-0A753A7C8D00}" type="slidenum">
              <a:rPr lang="en-US" smtClean="0"/>
              <a:pPr/>
              <a:t>53</a:t>
            </a:fld>
            <a:endParaRPr lang="en-US"/>
          </a:p>
        </p:txBody>
      </p:sp>
      <p:pic>
        <p:nvPicPr>
          <p:cNvPr id="116739"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7325" y="1104900"/>
            <a:ext cx="5070475" cy="5524500"/>
          </a:xfrm>
          <a:prstGeom prst="rect">
            <a:avLst/>
          </a:prstGeom>
          <a:noFill/>
          <a:ln w="9525">
            <a:noFill/>
            <a:miter lim="800000"/>
            <a:headEnd/>
            <a:tailEnd/>
          </a:ln>
        </p:spPr>
      </p:pic>
      <p:sp>
        <p:nvSpPr>
          <p:cNvPr id="116740" name="Rectangle 8"/>
          <p:cNvSpPr>
            <a:spLocks noChangeArrowheads="1"/>
          </p:cNvSpPr>
          <p:nvPr/>
        </p:nvSpPr>
        <p:spPr bwMode="auto">
          <a:xfrm>
            <a:off x="4114800" y="5410200"/>
            <a:ext cx="1219200" cy="3048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16741" name="Rectangle 9"/>
          <p:cNvSpPr>
            <a:spLocks noChangeArrowheads="1"/>
          </p:cNvSpPr>
          <p:nvPr/>
        </p:nvSpPr>
        <p:spPr bwMode="auto">
          <a:xfrm>
            <a:off x="5486400" y="5410200"/>
            <a:ext cx="838200" cy="1524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16742" name="Rectangle 10"/>
          <p:cNvSpPr>
            <a:spLocks noChangeArrowheads="1"/>
          </p:cNvSpPr>
          <p:nvPr/>
        </p:nvSpPr>
        <p:spPr bwMode="auto">
          <a:xfrm>
            <a:off x="7607300" y="5684838"/>
            <a:ext cx="393700" cy="142875"/>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16743" name="Rectangle 11"/>
          <p:cNvSpPr>
            <a:spLocks noChangeArrowheads="1"/>
          </p:cNvSpPr>
          <p:nvPr/>
        </p:nvSpPr>
        <p:spPr bwMode="auto">
          <a:xfrm>
            <a:off x="9728200" y="5959475"/>
            <a:ext cx="393700" cy="142875"/>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16744" name="Rectangle 12"/>
          <p:cNvSpPr>
            <a:spLocks noChangeArrowheads="1"/>
          </p:cNvSpPr>
          <p:nvPr/>
        </p:nvSpPr>
        <p:spPr bwMode="auto">
          <a:xfrm>
            <a:off x="5638800" y="6073775"/>
            <a:ext cx="1524000" cy="152400"/>
          </a:xfrm>
          <a:prstGeom prst="rect">
            <a:avLst/>
          </a:prstGeom>
          <a:noFill/>
          <a:ln w="19050">
            <a:solidFill>
              <a:srgbClr val="FF3399"/>
            </a:solidFill>
            <a:miter lim="800000"/>
            <a:headEnd/>
            <a:tailEnd/>
          </a:ln>
        </p:spPr>
        <p:txBody>
          <a:bodyPr wrap="none" anchor="ctr"/>
          <a:lstStyle/>
          <a:p>
            <a:pPr eaLnBrk="0" hangingPunct="0"/>
            <a:endParaRPr lang="en-US"/>
          </a:p>
        </p:txBody>
      </p:sp>
    </p:spTree>
    <p:extLst>
      <p:ext uri="{BB962C8B-B14F-4D97-AF65-F5344CB8AC3E}">
        <p14:creationId xmlns:p14="http://schemas.microsoft.com/office/powerpoint/2010/main" val="313226971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0600" y="1066800"/>
            <a:ext cx="7086600" cy="5457825"/>
          </a:xfrm>
          <a:prstGeom prst="rect">
            <a:avLst/>
          </a:prstGeom>
          <a:noFill/>
          <a:ln w="9525">
            <a:noFill/>
            <a:miter lim="800000"/>
            <a:headEnd/>
            <a:tailEnd/>
          </a:ln>
        </p:spPr>
      </p:pic>
      <p:sp>
        <p:nvSpPr>
          <p:cNvPr id="2" name="Title 1"/>
          <p:cNvSpPr>
            <a:spLocks noGrp="1"/>
          </p:cNvSpPr>
          <p:nvPr>
            <p:ph type="title"/>
          </p:nvPr>
        </p:nvSpPr>
        <p:spPr/>
        <p:txBody>
          <a:bodyPr/>
          <a:lstStyle/>
          <a:p>
            <a:r>
              <a:rPr lang="en-US"/>
              <a:t>A-Meet Time Cards</a:t>
            </a:r>
            <a:endParaRPr lang="en-US" dirty="0"/>
          </a:p>
        </p:txBody>
      </p:sp>
      <p:sp>
        <p:nvSpPr>
          <p:cNvPr id="118787" name="Slide Number Placeholder 1"/>
          <p:cNvSpPr>
            <a:spLocks noGrp="1"/>
          </p:cNvSpPr>
          <p:nvPr>
            <p:ph type="sldNum" sz="quarter" idx="12"/>
          </p:nvPr>
        </p:nvSpPr>
        <p:spPr/>
        <p:txBody>
          <a:bodyPr/>
          <a:lstStyle/>
          <a:p>
            <a:fld id="{98EFB363-B72F-4D68-B257-C6CDD3AA848B}" type="slidenum">
              <a:rPr lang="en-US" smtClean="0"/>
              <a:pPr/>
              <a:t>54</a:t>
            </a:fld>
            <a:endParaRPr lang="en-US"/>
          </a:p>
        </p:txBody>
      </p:sp>
    </p:spTree>
    <p:extLst>
      <p:ext uri="{BB962C8B-B14F-4D97-AF65-F5344CB8AC3E}">
        <p14:creationId xmlns:p14="http://schemas.microsoft.com/office/powerpoint/2010/main" val="139426058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Verify Scoring Preferences</a:t>
            </a:r>
            <a:endParaRPr lang="en-US" dirty="0"/>
          </a:p>
        </p:txBody>
      </p:sp>
      <p:sp>
        <p:nvSpPr>
          <p:cNvPr id="3" name="Content Placeholder 2"/>
          <p:cNvSpPr>
            <a:spLocks noGrp="1"/>
          </p:cNvSpPr>
          <p:nvPr>
            <p:ph idx="1"/>
          </p:nvPr>
        </p:nvSpPr>
        <p:spPr>
          <a:xfrm>
            <a:off x="457200" y="1066800"/>
            <a:ext cx="4926012" cy="5486400"/>
          </a:xfrm>
        </p:spPr>
        <p:txBody>
          <a:bodyPr>
            <a:normAutofit/>
          </a:bodyPr>
          <a:lstStyle/>
          <a:p>
            <a:r>
              <a:rPr lang="en-US" dirty="0"/>
              <a:t>Set-up | Entry / Scoring Preferences =&gt; 2 or 3+ Double Dual =&gt; Select Teams</a:t>
            </a:r>
          </a:p>
          <a:p>
            <a:pPr lvl="1"/>
            <a:r>
              <a:rPr lang="en-US" dirty="0"/>
              <a:t>Verify Female, Male and Combined are checked and both teams are listed</a:t>
            </a:r>
          </a:p>
          <a:p>
            <a:pPr lvl="1"/>
            <a:r>
              <a:rPr lang="en-US" dirty="0"/>
              <a:t>If you don’t do this on Thursday, MM will generate a warning once the results of the first event are “Scored” on Saturday morning</a:t>
            </a:r>
          </a:p>
        </p:txBody>
      </p:sp>
      <p:sp>
        <p:nvSpPr>
          <p:cNvPr id="105478" name="Slide Number Placeholder 3"/>
          <p:cNvSpPr>
            <a:spLocks noGrp="1"/>
          </p:cNvSpPr>
          <p:nvPr>
            <p:ph type="sldNum" sz="quarter" idx="12"/>
          </p:nvPr>
        </p:nvSpPr>
        <p:spPr/>
        <p:txBody>
          <a:bodyPr/>
          <a:lstStyle/>
          <a:p>
            <a:fld id="{B43E6483-B4B8-4F98-8834-B788164EB95F}" type="slidenum">
              <a:rPr lang="en-US" smtClean="0"/>
              <a:pPr/>
              <a:t>55</a:t>
            </a:fld>
            <a:endParaRPr lang="en-US"/>
          </a:p>
        </p:txBody>
      </p:sp>
      <p:pic>
        <p:nvPicPr>
          <p:cNvPr id="10547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83212" y="2355850"/>
            <a:ext cx="3608388" cy="3282950"/>
          </a:xfrm>
          <a:prstGeom prst="rect">
            <a:avLst/>
          </a:prstGeom>
          <a:noFill/>
          <a:ln w="9525">
            <a:noFill/>
            <a:miter lim="800000"/>
            <a:headEnd/>
            <a:tailEnd/>
          </a:ln>
        </p:spPr>
      </p:pic>
      <p:sp>
        <p:nvSpPr>
          <p:cNvPr id="105476" name="Rectangle 7"/>
          <p:cNvSpPr>
            <a:spLocks noChangeArrowheads="1"/>
          </p:cNvSpPr>
          <p:nvPr/>
        </p:nvSpPr>
        <p:spPr bwMode="auto">
          <a:xfrm>
            <a:off x="6438900" y="3194050"/>
            <a:ext cx="723900" cy="1524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05477" name="Line 6"/>
          <p:cNvSpPr>
            <a:spLocks noChangeShapeType="1"/>
          </p:cNvSpPr>
          <p:nvPr/>
        </p:nvSpPr>
        <p:spPr bwMode="auto">
          <a:xfrm flipV="1">
            <a:off x="6045200" y="2746375"/>
            <a:ext cx="304800" cy="266700"/>
          </a:xfrm>
          <a:prstGeom prst="line">
            <a:avLst/>
          </a:prstGeom>
          <a:noFill/>
          <a:ln w="28575">
            <a:solidFill>
              <a:srgbClr val="FF3399"/>
            </a:solidFill>
            <a:round/>
            <a:headEnd/>
            <a:tailEnd type="triangle" w="med" len="med"/>
          </a:ln>
        </p:spPr>
        <p:txBody>
          <a:bodyPr wrap="none" anchor="ctr"/>
          <a:lstStyle/>
          <a:p>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6" name="Rectangle 2"/>
          <p:cNvSpPr>
            <a:spLocks noGrp="1" noRot="1" noChangeArrowheads="1"/>
          </p:cNvSpPr>
          <p:nvPr>
            <p:ph type="ctrTitle"/>
          </p:nvPr>
        </p:nvSpPr>
        <p:spPr>
          <a:xfrm>
            <a:off x="685800" y="1600200"/>
            <a:ext cx="7772400" cy="1470025"/>
          </a:xfrm>
        </p:spPr>
        <p:txBody>
          <a:bodyPr/>
          <a:lstStyle/>
          <a:p>
            <a:r>
              <a:rPr lang="en-US" dirty="0"/>
              <a:t>Running the Meet</a:t>
            </a:r>
          </a:p>
        </p:txBody>
      </p:sp>
      <p:sp>
        <p:nvSpPr>
          <p:cNvPr id="5" name="Subtitle 4"/>
          <p:cNvSpPr>
            <a:spLocks noGrp="1"/>
          </p:cNvSpPr>
          <p:nvPr>
            <p:ph type="subTitle" idx="1"/>
          </p:nvPr>
        </p:nvSpPr>
        <p:spPr>
          <a:xfrm>
            <a:off x="1371600" y="2743200"/>
            <a:ext cx="6400800" cy="2971800"/>
          </a:xfrm>
        </p:spPr>
        <p:txBody>
          <a:bodyPr>
            <a:normAutofit fontScale="85000" lnSpcReduction="20000"/>
          </a:bodyPr>
          <a:lstStyle/>
          <a:p>
            <a:r>
              <a:rPr lang="en-US" dirty="0"/>
              <a:t>Make pre-meet scratches and substitutions</a:t>
            </a:r>
          </a:p>
          <a:p>
            <a:r>
              <a:rPr lang="en-US" dirty="0"/>
              <a:t>Enter results for each event</a:t>
            </a:r>
          </a:p>
          <a:p>
            <a:r>
              <a:rPr lang="en-US" dirty="0"/>
              <a:t>Print event results for verifier and announcer</a:t>
            </a:r>
          </a:p>
          <a:p>
            <a:r>
              <a:rPr lang="en-US" dirty="0"/>
              <a:t>Print award labels for ribbons</a:t>
            </a:r>
          </a:p>
          <a:p>
            <a:r>
              <a:rPr lang="en-US" dirty="0"/>
              <a:t>Print final meet results</a:t>
            </a:r>
          </a:p>
          <a:p>
            <a:r>
              <a:rPr lang="en-US" dirty="0"/>
              <a:t>Cover sheet/ref signature</a:t>
            </a:r>
          </a:p>
          <a:p>
            <a:r>
              <a:rPr lang="en-US" dirty="0"/>
              <a:t>Backup database, send to DDC</a:t>
            </a:r>
          </a:p>
          <a:p>
            <a:r>
              <a:rPr lang="en-US" dirty="0"/>
              <a:t>Export meet results for </a:t>
            </a:r>
            <a:r>
              <a:rPr lang="en-US" i="1" dirty="0"/>
              <a:t>Team Manager</a:t>
            </a:r>
          </a:p>
          <a:p>
            <a:endParaRPr lang="en-US" i="1" dirty="0"/>
          </a:p>
        </p:txBody>
      </p:sp>
      <p:sp>
        <p:nvSpPr>
          <p:cNvPr id="60418" name="Slide Number Placeholder 1"/>
          <p:cNvSpPr>
            <a:spLocks noGrp="1"/>
          </p:cNvSpPr>
          <p:nvPr>
            <p:ph type="sldNum" sz="quarter" idx="12"/>
          </p:nvPr>
        </p:nvSpPr>
        <p:spPr/>
        <p:txBody>
          <a:bodyPr/>
          <a:lstStyle/>
          <a:p>
            <a:fld id="{A8681EDF-6746-4619-9D25-C7CB8B649E64}" type="slidenum">
              <a:rPr lang="en-US" smtClean="0"/>
              <a:pPr/>
              <a:t>56</a:t>
            </a:fld>
            <a:endParaRPr lang="en-US"/>
          </a:p>
        </p:txBody>
      </p:sp>
    </p:spTree>
    <p:extLst>
      <p:ext uri="{BB962C8B-B14F-4D97-AF65-F5344CB8AC3E}">
        <p14:creationId xmlns:p14="http://schemas.microsoft.com/office/powerpoint/2010/main" val="16108950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259738" y="1418763"/>
            <a:ext cx="869725" cy="788428"/>
            <a:chOff x="6450516" y="1301811"/>
            <a:chExt cx="869725" cy="788428"/>
          </a:xfrm>
        </p:grpSpPr>
        <p:sp>
          <p:nvSpPr>
            <p:cNvPr id="12" name="TextBox 11"/>
            <p:cNvSpPr txBox="1"/>
            <p:nvPr/>
          </p:nvSpPr>
          <p:spPr>
            <a:xfrm>
              <a:off x="6450516" y="1751685"/>
              <a:ext cx="869725" cy="338554"/>
            </a:xfrm>
            <a:prstGeom prst="rect">
              <a:avLst/>
            </a:prstGeom>
            <a:solidFill>
              <a:schemeClr val="bg1"/>
            </a:solidFill>
          </p:spPr>
          <p:txBody>
            <a:bodyPr wrap="none" rtlCol="0">
              <a:spAutoFit/>
            </a:bodyPr>
            <a:lstStyle/>
            <a:p>
              <a:r>
                <a:rPr lang="en-US" sz="1600" i="0" dirty="0">
                  <a:latin typeface="Calibri" panose="020F0502020204030204" pitchFamily="34" charset="0"/>
                </a:rPr>
                <a:t>DQ Slips</a:t>
              </a:r>
            </a:p>
          </p:txBody>
        </p:sp>
        <p:sp>
          <p:nvSpPr>
            <p:cNvPr id="43" name="TextBox 42"/>
            <p:cNvSpPr txBox="1"/>
            <p:nvPr/>
          </p:nvSpPr>
          <p:spPr>
            <a:xfrm>
              <a:off x="6613230" y="1301811"/>
              <a:ext cx="533501" cy="461665"/>
            </a:xfrm>
            <a:prstGeom prst="rect">
              <a:avLst/>
            </a:prstGeom>
            <a:noFill/>
            <a:ln>
              <a:solidFill>
                <a:schemeClr val="tx1"/>
              </a:solidFill>
            </a:ln>
          </p:spPr>
          <p:txBody>
            <a:bodyPr wrap="square" rtlCol="0">
              <a:spAutoFit/>
            </a:bodyPr>
            <a:lstStyle/>
            <a:p>
              <a:pPr algn="ctr"/>
              <a:r>
                <a:rPr lang="en-US" sz="200" i="0" dirty="0">
                  <a:latin typeface="Times New Roman" panose="02020603050405020304" pitchFamily="18" charset="0"/>
                  <a:cs typeface="Times New Roman" panose="02020603050405020304" pitchFamily="18" charset="0"/>
                </a:rPr>
                <a:t>A-Meet PV@S-7/4/2015</a:t>
              </a:r>
            </a:p>
            <a:p>
              <a:pPr algn="ctr"/>
              <a:endParaRPr lang="en-US" sz="200" i="0" dirty="0">
                <a:latin typeface="Times New Roman" panose="02020603050405020304" pitchFamily="18" charset="0"/>
                <a:cs typeface="Times New Roman" panose="02020603050405020304" pitchFamily="18" charset="0"/>
              </a:endParaRPr>
            </a:p>
            <a:p>
              <a:r>
                <a:rPr lang="en-US" sz="200" i="0" dirty="0">
                  <a:latin typeface="Times New Roman" panose="02020603050405020304" pitchFamily="18" charset="0"/>
                  <a:cs typeface="Times New Roman" panose="02020603050405020304" pitchFamily="18" charset="0"/>
                </a:rPr>
                <a:t>Event 12 Girls 8&amp;Under 25 SC </a:t>
              </a:r>
              <a:r>
                <a:rPr lang="en-US" sz="200" i="0" dirty="0" err="1">
                  <a:latin typeface="Times New Roman" panose="02020603050405020304" pitchFamily="18" charset="0"/>
                  <a:cs typeface="Times New Roman" panose="02020603050405020304" pitchFamily="18" charset="0"/>
                </a:rPr>
                <a:t>Backstrioke</a:t>
              </a:r>
              <a:r>
                <a:rPr lang="en-US" sz="200" i="0" dirty="0">
                  <a:latin typeface="Times New Roman" panose="02020603050405020304" pitchFamily="18" charset="0"/>
                  <a:cs typeface="Times New Roman" panose="02020603050405020304" pitchFamily="18" charset="0"/>
                </a:rPr>
                <a:t> – Finals</a:t>
              </a:r>
            </a:p>
            <a:p>
              <a:r>
                <a:rPr lang="en-US" sz="200" i="0" dirty="0">
                  <a:latin typeface="Times New Roman" panose="02020603050405020304" pitchFamily="18" charset="0"/>
                  <a:cs typeface="Times New Roman" panose="02020603050405020304" pitchFamily="18" charset="0"/>
                </a:rPr>
                <a:t>Heat: 1   Lane: 2</a:t>
              </a:r>
            </a:p>
            <a:p>
              <a:r>
                <a:rPr lang="en-US" sz="200" i="0" dirty="0">
                  <a:latin typeface="Times New Roman" panose="02020603050405020304" pitchFamily="18" charset="0"/>
                  <a:cs typeface="Times New Roman" panose="02020603050405020304" pitchFamily="18" charset="0"/>
                </a:rPr>
                <a:t>Palmer, Morgan 6</a:t>
              </a:r>
            </a:p>
            <a:p>
              <a:r>
                <a:rPr lang="en-US" sz="200" i="0" dirty="0">
                  <a:latin typeface="Times New Roman" panose="02020603050405020304" pitchFamily="18" charset="0"/>
                  <a:cs typeface="Times New Roman" panose="02020603050405020304" pitchFamily="18" charset="0"/>
                </a:rPr>
                <a:t>Team: Pleasant Valley Piranhas</a:t>
              </a:r>
            </a:p>
            <a:p>
              <a:endParaRPr lang="en-US" sz="200" i="0" dirty="0">
                <a:latin typeface="Times New Roman" panose="02020603050405020304" pitchFamily="18" charset="0"/>
                <a:cs typeface="Times New Roman" panose="02020603050405020304" pitchFamily="18" charset="0"/>
              </a:endParaRPr>
            </a:p>
            <a:p>
              <a:endParaRPr lang="en-US" sz="200" i="0" dirty="0">
                <a:latin typeface="Times New Roman" panose="02020603050405020304" pitchFamily="18" charset="0"/>
                <a:cs typeface="Times New Roman" panose="02020603050405020304" pitchFamily="18" charset="0"/>
              </a:endParaRPr>
            </a:p>
            <a:p>
              <a:r>
                <a:rPr lang="en-US" sz="200" b="1" i="0" dirty="0">
                  <a:latin typeface="Times New Roman" panose="02020603050405020304" pitchFamily="18" charset="0"/>
                  <a:cs typeface="Times New Roman" panose="02020603050405020304" pitchFamily="18" charset="0"/>
                </a:rPr>
                <a:t>T1:__:__.__   T2__:__.__ T3__:__.__</a:t>
              </a:r>
            </a:p>
            <a:p>
              <a:r>
                <a:rPr lang="en-US" sz="200" b="1" i="0" dirty="0" err="1">
                  <a:latin typeface="Times New Roman" panose="02020603050405020304" pitchFamily="18" charset="0"/>
                  <a:cs typeface="Times New Roman" panose="02020603050405020304" pitchFamily="18" charset="0"/>
                </a:rPr>
                <a:t>Offiical</a:t>
              </a:r>
              <a:r>
                <a:rPr lang="en-US" sz="200" b="1" i="0" dirty="0">
                  <a:latin typeface="Times New Roman" panose="02020603050405020304" pitchFamily="18" charset="0"/>
                  <a:cs typeface="Times New Roman" panose="02020603050405020304" pitchFamily="18" charset="0"/>
                </a:rPr>
                <a:t> Time__:__.__</a:t>
              </a:r>
            </a:p>
          </p:txBody>
        </p:sp>
      </p:grpSp>
      <p:sp>
        <p:nvSpPr>
          <p:cNvPr id="2" name="Title 1"/>
          <p:cNvSpPr>
            <a:spLocks noGrp="1"/>
          </p:cNvSpPr>
          <p:nvPr>
            <p:ph type="title"/>
          </p:nvPr>
        </p:nvSpPr>
        <p:spPr>
          <a:xfrm>
            <a:off x="1039641" y="192027"/>
            <a:ext cx="7620000" cy="646331"/>
          </a:xfrm>
        </p:spPr>
        <p:txBody>
          <a:bodyPr/>
          <a:lstStyle/>
          <a:p>
            <a:r>
              <a:rPr lang="en-US" sz="3600" dirty="0"/>
              <a:t>Time Card and Data Flow at Meet</a:t>
            </a:r>
          </a:p>
        </p:txBody>
      </p:sp>
      <p:sp>
        <p:nvSpPr>
          <p:cNvPr id="4" name="Slide Number Placeholder 3"/>
          <p:cNvSpPr>
            <a:spLocks noGrp="1"/>
          </p:cNvSpPr>
          <p:nvPr>
            <p:ph type="sldNum" sz="quarter" idx="12"/>
          </p:nvPr>
        </p:nvSpPr>
        <p:spPr/>
        <p:txBody>
          <a:bodyPr/>
          <a:lstStyle/>
          <a:p>
            <a:pPr>
              <a:defRPr/>
            </a:pPr>
            <a:fld id="{62D55431-2533-4478-B043-1579F94B4F29}" type="slidenum">
              <a:rPr lang="en-US" smtClean="0"/>
              <a:pPr>
                <a:defRPr/>
              </a:pPr>
              <a:t>57</a:t>
            </a:fld>
            <a:endParaRPr lang="en-US"/>
          </a:p>
        </p:txBody>
      </p:sp>
      <p:sp>
        <p:nvSpPr>
          <p:cNvPr id="10" name="TextBox 9"/>
          <p:cNvSpPr txBox="1"/>
          <p:nvPr/>
        </p:nvSpPr>
        <p:spPr>
          <a:xfrm>
            <a:off x="3195817" y="4462046"/>
            <a:ext cx="1059393" cy="338554"/>
          </a:xfrm>
          <a:prstGeom prst="rect">
            <a:avLst/>
          </a:prstGeom>
          <a:solidFill>
            <a:srgbClr val="00B050"/>
          </a:solidFill>
        </p:spPr>
        <p:txBody>
          <a:bodyPr wrap="none" rtlCol="0">
            <a:spAutoFit/>
          </a:bodyPr>
          <a:lstStyle/>
          <a:p>
            <a:r>
              <a:rPr lang="en-US" sz="1600" i="0" dirty="0">
                <a:latin typeface="Calibri" panose="020F0502020204030204" pitchFamily="34" charset="0"/>
              </a:rPr>
              <a:t>Data Entry</a:t>
            </a:r>
          </a:p>
        </p:txBody>
      </p:sp>
      <p:sp>
        <p:nvSpPr>
          <p:cNvPr id="15" name="TextBox 14"/>
          <p:cNvSpPr txBox="1"/>
          <p:nvPr/>
        </p:nvSpPr>
        <p:spPr>
          <a:xfrm>
            <a:off x="318892" y="3565160"/>
            <a:ext cx="1390925" cy="584775"/>
          </a:xfrm>
          <a:prstGeom prst="rect">
            <a:avLst/>
          </a:prstGeom>
          <a:noFill/>
          <a:ln>
            <a:solidFill>
              <a:schemeClr val="tx1"/>
            </a:solidFill>
          </a:ln>
        </p:spPr>
        <p:txBody>
          <a:bodyPr wrap="square" rtlCol="0">
            <a:spAutoFit/>
          </a:bodyPr>
          <a:lstStyle/>
          <a:p>
            <a:r>
              <a:rPr lang="en-US" sz="1600" i="0" dirty="0">
                <a:latin typeface="Calibri" panose="020F0502020204030204" pitchFamily="34" charset="0"/>
              </a:rPr>
              <a:t>Scratches and Substitutions</a:t>
            </a:r>
          </a:p>
        </p:txBody>
      </p:sp>
      <p:sp>
        <p:nvSpPr>
          <p:cNvPr id="18" name="TextBox 17"/>
          <p:cNvSpPr txBox="1"/>
          <p:nvPr/>
        </p:nvSpPr>
        <p:spPr>
          <a:xfrm>
            <a:off x="6816780" y="6194746"/>
            <a:ext cx="1103187" cy="338554"/>
          </a:xfrm>
          <a:prstGeom prst="rect">
            <a:avLst/>
          </a:prstGeom>
          <a:solidFill>
            <a:srgbClr val="00B050"/>
          </a:solidFill>
        </p:spPr>
        <p:txBody>
          <a:bodyPr wrap="none" rtlCol="0">
            <a:spAutoFit/>
          </a:bodyPr>
          <a:lstStyle/>
          <a:p>
            <a:r>
              <a:rPr lang="en-US" sz="1600" i="0" dirty="0">
                <a:latin typeface="Calibri" panose="020F0502020204030204" pitchFamily="34" charset="0"/>
              </a:rPr>
              <a:t>Announcer</a:t>
            </a:r>
          </a:p>
        </p:txBody>
      </p:sp>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9467" y="3253943"/>
            <a:ext cx="1207210" cy="1207210"/>
          </a:xfrm>
          <a:prstGeom prst="rect">
            <a:avLst/>
          </a:prstGeom>
        </p:spPr>
      </p:pic>
      <p:grpSp>
        <p:nvGrpSpPr>
          <p:cNvPr id="47" name="Group 46"/>
          <p:cNvGrpSpPr/>
          <p:nvPr/>
        </p:nvGrpSpPr>
        <p:grpSpPr>
          <a:xfrm>
            <a:off x="457200" y="1143000"/>
            <a:ext cx="1371600" cy="560244"/>
            <a:chOff x="457200" y="1089358"/>
            <a:chExt cx="1515908" cy="772697"/>
          </a:xfrm>
        </p:grpSpPr>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3254" y="1142201"/>
              <a:ext cx="719854" cy="719854"/>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4538" y="1113982"/>
              <a:ext cx="719854" cy="719854"/>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1089358"/>
              <a:ext cx="719854" cy="719854"/>
            </a:xfrm>
            <a:prstGeom prst="rect">
              <a:avLst/>
            </a:prstGeom>
          </p:spPr>
        </p:pic>
      </p:grpSp>
      <p:sp>
        <p:nvSpPr>
          <p:cNvPr id="11" name="TextBox 10"/>
          <p:cNvSpPr txBox="1"/>
          <p:nvPr/>
        </p:nvSpPr>
        <p:spPr>
          <a:xfrm>
            <a:off x="533400" y="1524000"/>
            <a:ext cx="1245726" cy="338554"/>
          </a:xfrm>
          <a:prstGeom prst="rect">
            <a:avLst/>
          </a:prstGeom>
          <a:solidFill>
            <a:schemeClr val="bg1"/>
          </a:solidFill>
        </p:spPr>
        <p:txBody>
          <a:bodyPr wrap="none" rtlCol="0">
            <a:spAutoFit/>
          </a:bodyPr>
          <a:lstStyle/>
          <a:p>
            <a:r>
              <a:rPr lang="en-US" sz="1600" i="0" dirty="0">
                <a:latin typeface="Calibri" panose="020F0502020204030204" pitchFamily="34" charset="0"/>
              </a:rPr>
              <a:t>Stopwatches</a:t>
            </a:r>
          </a:p>
        </p:txBody>
      </p:sp>
      <p:grpSp>
        <p:nvGrpSpPr>
          <p:cNvPr id="24" name="Group 23"/>
          <p:cNvGrpSpPr/>
          <p:nvPr/>
        </p:nvGrpSpPr>
        <p:grpSpPr>
          <a:xfrm>
            <a:off x="603039" y="1799458"/>
            <a:ext cx="1106778" cy="888191"/>
            <a:chOff x="603039" y="1799458"/>
            <a:chExt cx="1106778" cy="888191"/>
          </a:xfrm>
        </p:grpSpPr>
        <p:sp>
          <p:nvSpPr>
            <p:cNvPr id="38" name="TextBox 37"/>
            <p:cNvSpPr txBox="1"/>
            <p:nvPr/>
          </p:nvSpPr>
          <p:spPr>
            <a:xfrm>
              <a:off x="603039" y="2349095"/>
              <a:ext cx="1106778" cy="338554"/>
            </a:xfrm>
            <a:prstGeom prst="rect">
              <a:avLst/>
            </a:prstGeom>
            <a:solidFill>
              <a:schemeClr val="bg1"/>
            </a:solidFill>
          </p:spPr>
          <p:txBody>
            <a:bodyPr wrap="none" rtlCol="0">
              <a:spAutoFit/>
            </a:bodyPr>
            <a:lstStyle/>
            <a:p>
              <a:r>
                <a:rPr lang="en-US" sz="1600" i="0" dirty="0">
                  <a:latin typeface="Calibri" panose="020F0502020204030204" pitchFamily="34" charset="0"/>
                </a:rPr>
                <a:t>Time Cards</a:t>
              </a:r>
            </a:p>
          </p:txBody>
        </p:sp>
        <p:sp>
          <p:nvSpPr>
            <p:cNvPr id="28" name="TextBox 27"/>
            <p:cNvSpPr txBox="1"/>
            <p:nvPr/>
          </p:nvSpPr>
          <p:spPr>
            <a:xfrm>
              <a:off x="720388" y="1799458"/>
              <a:ext cx="857739" cy="600164"/>
            </a:xfrm>
            <a:prstGeom prst="rect">
              <a:avLst/>
            </a:prstGeom>
            <a:solidFill>
              <a:schemeClr val="bg1"/>
            </a:solidFill>
            <a:ln>
              <a:solidFill>
                <a:schemeClr val="tx1"/>
              </a:solidFill>
            </a:ln>
          </p:spPr>
          <p:txBody>
            <a:bodyPr wrap="square" rtlCol="0">
              <a:spAutoFit/>
            </a:bodyPr>
            <a:lstStyle/>
            <a:p>
              <a:pPr algn="ctr"/>
              <a:r>
                <a:rPr lang="en-US" sz="300" i="0" dirty="0">
                  <a:latin typeface="Times New Roman" panose="02020603050405020304" pitchFamily="18" charset="0"/>
                  <a:cs typeface="Times New Roman" panose="02020603050405020304" pitchFamily="18" charset="0"/>
                </a:rPr>
                <a:t>A-Meet PV@S-7/4/2015</a:t>
              </a:r>
            </a:p>
            <a:p>
              <a:pPr algn="ctr"/>
              <a:endParaRPr lang="en-US" sz="300" i="0" dirty="0">
                <a:latin typeface="Times New Roman" panose="02020603050405020304" pitchFamily="18" charset="0"/>
                <a:cs typeface="Times New Roman" panose="02020603050405020304" pitchFamily="18" charset="0"/>
              </a:endParaRPr>
            </a:p>
            <a:p>
              <a:r>
                <a:rPr lang="en-US" sz="300" i="0" dirty="0">
                  <a:latin typeface="Times New Roman" panose="02020603050405020304" pitchFamily="18" charset="0"/>
                  <a:cs typeface="Times New Roman" panose="02020603050405020304" pitchFamily="18" charset="0"/>
                </a:rPr>
                <a:t>Event 12 Girls 8&amp;Under 25 SC </a:t>
              </a:r>
              <a:r>
                <a:rPr lang="en-US" sz="300" i="0" dirty="0" err="1">
                  <a:latin typeface="Times New Roman" panose="02020603050405020304" pitchFamily="18" charset="0"/>
                  <a:cs typeface="Times New Roman" panose="02020603050405020304" pitchFamily="18" charset="0"/>
                </a:rPr>
                <a:t>Backstrioke</a:t>
              </a:r>
              <a:r>
                <a:rPr lang="en-US" sz="300" i="0" dirty="0">
                  <a:latin typeface="Times New Roman" panose="02020603050405020304" pitchFamily="18" charset="0"/>
                  <a:cs typeface="Times New Roman" panose="02020603050405020304" pitchFamily="18" charset="0"/>
                </a:rPr>
                <a:t> – Finals</a:t>
              </a:r>
            </a:p>
            <a:p>
              <a:r>
                <a:rPr lang="en-US" sz="300" i="0" dirty="0">
                  <a:latin typeface="Times New Roman" panose="02020603050405020304" pitchFamily="18" charset="0"/>
                  <a:cs typeface="Times New Roman" panose="02020603050405020304" pitchFamily="18" charset="0"/>
                </a:rPr>
                <a:t>Heat: 1   Lane: 2</a:t>
              </a:r>
            </a:p>
            <a:p>
              <a:r>
                <a:rPr lang="en-US" sz="300" i="0" dirty="0">
                  <a:latin typeface="Times New Roman" panose="02020603050405020304" pitchFamily="18" charset="0"/>
                  <a:cs typeface="Times New Roman" panose="02020603050405020304" pitchFamily="18" charset="0"/>
                </a:rPr>
                <a:t>Palmer, Morgan 6</a:t>
              </a:r>
            </a:p>
            <a:p>
              <a:r>
                <a:rPr lang="en-US" sz="300" i="0" dirty="0">
                  <a:latin typeface="Times New Roman" panose="02020603050405020304" pitchFamily="18" charset="0"/>
                  <a:cs typeface="Times New Roman" panose="02020603050405020304" pitchFamily="18" charset="0"/>
                </a:rPr>
                <a:t>Team: Pleasant Valley Piranhas</a:t>
              </a:r>
            </a:p>
            <a:p>
              <a:endParaRPr lang="en-US" sz="300" i="0" dirty="0">
                <a:latin typeface="Times New Roman" panose="02020603050405020304" pitchFamily="18" charset="0"/>
                <a:cs typeface="Times New Roman" panose="02020603050405020304" pitchFamily="18" charset="0"/>
              </a:endParaRPr>
            </a:p>
            <a:p>
              <a:endParaRPr lang="en-US" sz="300" i="0" dirty="0">
                <a:latin typeface="Times New Roman" panose="02020603050405020304" pitchFamily="18" charset="0"/>
                <a:cs typeface="Times New Roman" panose="02020603050405020304" pitchFamily="18" charset="0"/>
              </a:endParaRPr>
            </a:p>
            <a:p>
              <a:r>
                <a:rPr lang="en-US" sz="300" b="1" i="0" dirty="0">
                  <a:latin typeface="Times New Roman" panose="02020603050405020304" pitchFamily="18" charset="0"/>
                  <a:cs typeface="Times New Roman" panose="02020603050405020304" pitchFamily="18" charset="0"/>
                </a:rPr>
                <a:t>T1:__:__.__   T2__:__.__ T3__:__.__</a:t>
              </a:r>
            </a:p>
            <a:p>
              <a:r>
                <a:rPr lang="en-US" sz="300" b="1" i="0" dirty="0" err="1">
                  <a:latin typeface="Times New Roman" panose="02020603050405020304" pitchFamily="18" charset="0"/>
                  <a:cs typeface="Times New Roman" panose="02020603050405020304" pitchFamily="18" charset="0"/>
                </a:rPr>
                <a:t>Offiical</a:t>
              </a:r>
              <a:r>
                <a:rPr lang="en-US" sz="300" b="1" i="0" dirty="0">
                  <a:latin typeface="Times New Roman" panose="02020603050405020304" pitchFamily="18" charset="0"/>
                  <a:cs typeface="Times New Roman" panose="02020603050405020304" pitchFamily="18" charset="0"/>
                </a:rPr>
                <a:t> Time__:__.__</a:t>
              </a:r>
            </a:p>
          </p:txBody>
        </p:sp>
      </p:grpSp>
      <p:grpSp>
        <p:nvGrpSpPr>
          <p:cNvPr id="42" name="Group 41"/>
          <p:cNvGrpSpPr/>
          <p:nvPr/>
        </p:nvGrpSpPr>
        <p:grpSpPr>
          <a:xfrm>
            <a:off x="6553200" y="3260823"/>
            <a:ext cx="1432123" cy="1193447"/>
            <a:chOff x="4849641" y="3124200"/>
            <a:chExt cx="1432123" cy="1193447"/>
          </a:xfrm>
        </p:grpSpPr>
        <p:sp>
          <p:nvSpPr>
            <p:cNvPr id="17" name="TextBox 16"/>
            <p:cNvSpPr txBox="1"/>
            <p:nvPr/>
          </p:nvSpPr>
          <p:spPr>
            <a:xfrm>
              <a:off x="4849641" y="3979093"/>
              <a:ext cx="1432123" cy="338554"/>
            </a:xfrm>
            <a:prstGeom prst="rect">
              <a:avLst/>
            </a:prstGeom>
            <a:solidFill>
              <a:schemeClr val="bg1"/>
            </a:solidFill>
          </p:spPr>
          <p:txBody>
            <a:bodyPr wrap="none" rtlCol="0">
              <a:spAutoFit/>
            </a:bodyPr>
            <a:lstStyle/>
            <a:p>
              <a:r>
                <a:rPr lang="en-US" sz="1600" i="0" dirty="0">
                  <a:latin typeface="Calibri" panose="020F0502020204030204" pitchFamily="34" charset="0"/>
                </a:rPr>
                <a:t>Printed Results</a:t>
              </a:r>
            </a:p>
          </p:txBody>
        </p:sp>
        <p:pic>
          <p:nvPicPr>
            <p:cNvPr id="41" name="Picture 40"/>
            <p:cNvPicPr>
              <a:picLocks noChangeAspect="1"/>
            </p:cNvPicPr>
            <p:nvPr/>
          </p:nvPicPr>
          <p:blipFill rotWithShape="1">
            <a:blip r:embed="rId5"/>
            <a:srcRect l="23909" t="9188" r="29049" b="22333"/>
            <a:stretch/>
          </p:blipFill>
          <p:spPr>
            <a:xfrm>
              <a:off x="5173879" y="3124200"/>
              <a:ext cx="783646" cy="877914"/>
            </a:xfrm>
            <a:prstGeom prst="rect">
              <a:avLst/>
            </a:prstGeom>
            <a:ln w="6350">
              <a:solidFill>
                <a:schemeClr val="tx1"/>
              </a:solidFill>
            </a:ln>
          </p:spPr>
        </p:pic>
      </p:grpSp>
      <p:pic>
        <p:nvPicPr>
          <p:cNvPr id="46" name="Picture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58000" y="1744040"/>
            <a:ext cx="524326" cy="496362"/>
          </a:xfrm>
          <a:prstGeom prst="rect">
            <a:avLst/>
          </a:prstGeom>
        </p:spPr>
      </p:pic>
      <p:grpSp>
        <p:nvGrpSpPr>
          <p:cNvPr id="40" name="Group 39"/>
          <p:cNvGrpSpPr/>
          <p:nvPr/>
        </p:nvGrpSpPr>
        <p:grpSpPr>
          <a:xfrm>
            <a:off x="1183167" y="5126424"/>
            <a:ext cx="1390925" cy="894641"/>
            <a:chOff x="2734035" y="4980006"/>
            <a:chExt cx="1390925" cy="894641"/>
          </a:xfrm>
        </p:grpSpPr>
        <p:sp>
          <p:nvSpPr>
            <p:cNvPr id="16" name="TextBox 15"/>
            <p:cNvSpPr txBox="1"/>
            <p:nvPr/>
          </p:nvSpPr>
          <p:spPr>
            <a:xfrm>
              <a:off x="2734035" y="5536093"/>
              <a:ext cx="1390925" cy="338554"/>
            </a:xfrm>
            <a:prstGeom prst="rect">
              <a:avLst/>
            </a:prstGeom>
            <a:solidFill>
              <a:schemeClr val="bg1"/>
            </a:solidFill>
          </p:spPr>
          <p:txBody>
            <a:bodyPr wrap="square" rtlCol="0">
              <a:spAutoFit/>
            </a:bodyPr>
            <a:lstStyle/>
            <a:p>
              <a:r>
                <a:rPr lang="en-US" sz="1600" i="0" dirty="0">
                  <a:latin typeface="Calibri" panose="020F0502020204030204" pitchFamily="34" charset="0"/>
                </a:rPr>
                <a:t>Award Labels</a:t>
              </a:r>
            </a:p>
          </p:txBody>
        </p:sp>
        <p:grpSp>
          <p:nvGrpSpPr>
            <p:cNvPr id="37" name="Group 36"/>
            <p:cNvGrpSpPr/>
            <p:nvPr/>
          </p:nvGrpSpPr>
          <p:grpSpPr>
            <a:xfrm>
              <a:off x="2950365" y="4980006"/>
              <a:ext cx="838200" cy="609600"/>
              <a:chOff x="1524000" y="4800600"/>
              <a:chExt cx="838200" cy="609600"/>
            </a:xfrm>
          </p:grpSpPr>
          <p:sp>
            <p:nvSpPr>
              <p:cNvPr id="29" name="Rounded Rectangle 28"/>
              <p:cNvSpPr/>
              <p:nvPr/>
            </p:nvSpPr>
            <p:spPr>
              <a:xfrm>
                <a:off x="1524000" y="4800600"/>
                <a:ext cx="408716" cy="15240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ounded Rectangle 29"/>
              <p:cNvSpPr/>
              <p:nvPr/>
            </p:nvSpPr>
            <p:spPr>
              <a:xfrm>
                <a:off x="1524000" y="4953000"/>
                <a:ext cx="408716" cy="15240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p:cNvSpPr/>
              <p:nvPr/>
            </p:nvSpPr>
            <p:spPr>
              <a:xfrm>
                <a:off x="1524000" y="5105400"/>
                <a:ext cx="408716" cy="15240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ounded Rectangle 31"/>
              <p:cNvSpPr/>
              <p:nvPr/>
            </p:nvSpPr>
            <p:spPr>
              <a:xfrm>
                <a:off x="1524000" y="5257800"/>
                <a:ext cx="408716" cy="15240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ounded Rectangle 32"/>
              <p:cNvSpPr/>
              <p:nvPr/>
            </p:nvSpPr>
            <p:spPr>
              <a:xfrm>
                <a:off x="1953484" y="4800600"/>
                <a:ext cx="408716" cy="15240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ounded Rectangle 33"/>
              <p:cNvSpPr/>
              <p:nvPr/>
            </p:nvSpPr>
            <p:spPr>
              <a:xfrm>
                <a:off x="1953484" y="5105400"/>
                <a:ext cx="408716" cy="15240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ounded Rectangle 34"/>
              <p:cNvSpPr/>
              <p:nvPr/>
            </p:nvSpPr>
            <p:spPr>
              <a:xfrm>
                <a:off x="1953484" y="5257800"/>
                <a:ext cx="408716" cy="15240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ounded Rectangle 35"/>
              <p:cNvSpPr/>
              <p:nvPr/>
            </p:nvSpPr>
            <p:spPr>
              <a:xfrm>
                <a:off x="1953484" y="4953000"/>
                <a:ext cx="408716" cy="15240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52" name="Group 51"/>
          <p:cNvGrpSpPr/>
          <p:nvPr/>
        </p:nvGrpSpPr>
        <p:grpSpPr>
          <a:xfrm>
            <a:off x="6664077" y="4993630"/>
            <a:ext cx="1408591" cy="1193447"/>
            <a:chOff x="4849641" y="3124200"/>
            <a:chExt cx="1408591" cy="1193447"/>
          </a:xfrm>
        </p:grpSpPr>
        <p:sp>
          <p:nvSpPr>
            <p:cNvPr id="53" name="TextBox 52"/>
            <p:cNvSpPr txBox="1"/>
            <p:nvPr/>
          </p:nvSpPr>
          <p:spPr>
            <a:xfrm>
              <a:off x="4849641" y="3979093"/>
              <a:ext cx="1408591" cy="338554"/>
            </a:xfrm>
            <a:prstGeom prst="rect">
              <a:avLst/>
            </a:prstGeom>
            <a:solidFill>
              <a:schemeClr val="bg1"/>
            </a:solidFill>
          </p:spPr>
          <p:txBody>
            <a:bodyPr wrap="none" rtlCol="0">
              <a:spAutoFit/>
            </a:bodyPr>
            <a:lstStyle/>
            <a:p>
              <a:r>
                <a:rPr lang="en-US" sz="1600" i="0" dirty="0">
                  <a:latin typeface="Calibri" panose="020F0502020204030204" pitchFamily="34" charset="0"/>
                </a:rPr>
                <a:t>Official Results</a:t>
              </a:r>
            </a:p>
          </p:txBody>
        </p:sp>
        <p:pic>
          <p:nvPicPr>
            <p:cNvPr id="54" name="Picture 53"/>
            <p:cNvPicPr>
              <a:picLocks noChangeAspect="1"/>
            </p:cNvPicPr>
            <p:nvPr/>
          </p:nvPicPr>
          <p:blipFill rotWithShape="1">
            <a:blip r:embed="rId5"/>
            <a:srcRect l="23909" t="9188" r="29049" b="22333"/>
            <a:stretch/>
          </p:blipFill>
          <p:spPr>
            <a:xfrm>
              <a:off x="5173879" y="3124200"/>
              <a:ext cx="783646" cy="877914"/>
            </a:xfrm>
            <a:prstGeom prst="rect">
              <a:avLst/>
            </a:prstGeom>
            <a:ln w="6350">
              <a:solidFill>
                <a:schemeClr val="tx1"/>
              </a:solidFill>
            </a:ln>
          </p:spPr>
        </p:pic>
      </p:grpSp>
      <p:sp>
        <p:nvSpPr>
          <p:cNvPr id="13" name="TextBox 12"/>
          <p:cNvSpPr txBox="1"/>
          <p:nvPr/>
        </p:nvSpPr>
        <p:spPr>
          <a:xfrm>
            <a:off x="6877981" y="4462046"/>
            <a:ext cx="873060" cy="338554"/>
          </a:xfrm>
          <a:prstGeom prst="rect">
            <a:avLst/>
          </a:prstGeom>
          <a:solidFill>
            <a:srgbClr val="00B050"/>
          </a:solidFill>
        </p:spPr>
        <p:txBody>
          <a:bodyPr wrap="none" rtlCol="0">
            <a:spAutoFit/>
          </a:bodyPr>
          <a:lstStyle/>
          <a:p>
            <a:r>
              <a:rPr lang="en-US" sz="1600" i="0" dirty="0">
                <a:latin typeface="Calibri" panose="020F0502020204030204" pitchFamily="34" charset="0"/>
              </a:rPr>
              <a:t>Verifiers</a:t>
            </a:r>
          </a:p>
        </p:txBody>
      </p:sp>
      <p:sp>
        <p:nvSpPr>
          <p:cNvPr id="14" name="TextBox 13"/>
          <p:cNvSpPr txBox="1"/>
          <p:nvPr/>
        </p:nvSpPr>
        <p:spPr>
          <a:xfrm>
            <a:off x="1230394" y="6019800"/>
            <a:ext cx="1270861" cy="338554"/>
          </a:xfrm>
          <a:prstGeom prst="rect">
            <a:avLst/>
          </a:prstGeom>
          <a:solidFill>
            <a:srgbClr val="00B050"/>
          </a:solidFill>
        </p:spPr>
        <p:txBody>
          <a:bodyPr wrap="none" rtlCol="0">
            <a:spAutoFit/>
          </a:bodyPr>
          <a:lstStyle/>
          <a:p>
            <a:r>
              <a:rPr lang="en-US" sz="1600" i="0" dirty="0">
                <a:latin typeface="Calibri" panose="020F0502020204030204" pitchFamily="34" charset="0"/>
              </a:rPr>
              <a:t>Award Clerks</a:t>
            </a:r>
          </a:p>
        </p:txBody>
      </p:sp>
      <p:sp>
        <p:nvSpPr>
          <p:cNvPr id="6" name="TextBox 5"/>
          <p:cNvSpPr txBox="1"/>
          <p:nvPr/>
        </p:nvSpPr>
        <p:spPr>
          <a:xfrm>
            <a:off x="758153" y="2633246"/>
            <a:ext cx="745717" cy="338554"/>
          </a:xfrm>
          <a:prstGeom prst="rect">
            <a:avLst/>
          </a:prstGeom>
          <a:solidFill>
            <a:srgbClr val="00B050"/>
          </a:solidFill>
        </p:spPr>
        <p:txBody>
          <a:bodyPr wrap="none" rtlCol="0">
            <a:spAutoFit/>
          </a:bodyPr>
          <a:lstStyle/>
          <a:p>
            <a:r>
              <a:rPr lang="en-US" sz="1600" i="0" dirty="0">
                <a:latin typeface="Calibri" panose="020F0502020204030204" pitchFamily="34" charset="0"/>
              </a:rPr>
              <a:t>Timers</a:t>
            </a:r>
          </a:p>
        </p:txBody>
      </p:sp>
      <p:sp>
        <p:nvSpPr>
          <p:cNvPr id="7" name="TextBox 6"/>
          <p:cNvSpPr txBox="1"/>
          <p:nvPr/>
        </p:nvSpPr>
        <p:spPr>
          <a:xfrm>
            <a:off x="2235619" y="2633246"/>
            <a:ext cx="1141466" cy="338554"/>
          </a:xfrm>
          <a:prstGeom prst="rect">
            <a:avLst/>
          </a:prstGeom>
          <a:solidFill>
            <a:srgbClr val="00B050"/>
          </a:solidFill>
        </p:spPr>
        <p:txBody>
          <a:bodyPr wrap="none" rtlCol="0">
            <a:spAutoFit/>
          </a:bodyPr>
          <a:lstStyle/>
          <a:p>
            <a:r>
              <a:rPr lang="en-US" sz="1600" i="0" dirty="0">
                <a:latin typeface="Calibri" panose="020F0502020204030204" pitchFamily="34" charset="0"/>
              </a:rPr>
              <a:t>Chief Timer</a:t>
            </a:r>
          </a:p>
        </p:txBody>
      </p:sp>
      <p:sp>
        <p:nvSpPr>
          <p:cNvPr id="8" name="TextBox 7"/>
          <p:cNvSpPr txBox="1"/>
          <p:nvPr/>
        </p:nvSpPr>
        <p:spPr>
          <a:xfrm>
            <a:off x="4108834" y="2633246"/>
            <a:ext cx="1656928" cy="338554"/>
          </a:xfrm>
          <a:prstGeom prst="rect">
            <a:avLst/>
          </a:prstGeom>
          <a:solidFill>
            <a:srgbClr val="00B050"/>
          </a:solidFill>
        </p:spPr>
        <p:txBody>
          <a:bodyPr wrap="none" rtlCol="0">
            <a:spAutoFit/>
          </a:bodyPr>
          <a:lstStyle/>
          <a:p>
            <a:r>
              <a:rPr lang="en-US" sz="1600" i="0" dirty="0">
                <a:latin typeface="Calibri" panose="020F0502020204030204" pitchFamily="34" charset="0"/>
              </a:rPr>
              <a:t>Runner (optional)</a:t>
            </a:r>
          </a:p>
        </p:txBody>
      </p:sp>
      <p:sp>
        <p:nvSpPr>
          <p:cNvPr id="9" name="TextBox 8"/>
          <p:cNvSpPr txBox="1"/>
          <p:nvPr/>
        </p:nvSpPr>
        <p:spPr>
          <a:xfrm>
            <a:off x="6573711" y="2633246"/>
            <a:ext cx="1503489" cy="338554"/>
          </a:xfrm>
          <a:prstGeom prst="rect">
            <a:avLst/>
          </a:prstGeom>
          <a:solidFill>
            <a:srgbClr val="00B050"/>
          </a:solidFill>
        </p:spPr>
        <p:txBody>
          <a:bodyPr wrap="none" rtlCol="0">
            <a:spAutoFit/>
          </a:bodyPr>
          <a:lstStyle/>
          <a:p>
            <a:r>
              <a:rPr lang="en-US" sz="1600" i="0" dirty="0">
                <a:latin typeface="Calibri" panose="020F0502020204030204" pitchFamily="34" charset="0"/>
              </a:rPr>
              <a:t>Place Recorders</a:t>
            </a:r>
          </a:p>
        </p:txBody>
      </p:sp>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64946" y="2160198"/>
            <a:ext cx="813258" cy="278202"/>
          </a:xfrm>
          <a:prstGeom prst="rect">
            <a:avLst/>
          </a:prstGeom>
        </p:spPr>
      </p:pic>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12293" y="4992460"/>
            <a:ext cx="916739" cy="687554"/>
          </a:xfrm>
          <a:prstGeom prst="rect">
            <a:avLst/>
          </a:prstGeom>
        </p:spPr>
      </p:pic>
      <p:sp>
        <p:nvSpPr>
          <p:cNvPr id="19" name="Right Arrow 18"/>
          <p:cNvSpPr/>
          <p:nvPr/>
        </p:nvSpPr>
        <p:spPr>
          <a:xfrm>
            <a:off x="2281060" y="1817039"/>
            <a:ext cx="4343400" cy="4814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ight Arrow 48"/>
          <p:cNvSpPr/>
          <p:nvPr/>
        </p:nvSpPr>
        <p:spPr>
          <a:xfrm rot="9091307">
            <a:off x="4336331" y="3171631"/>
            <a:ext cx="2073895" cy="4814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ight Arrow 49"/>
          <p:cNvSpPr/>
          <p:nvPr/>
        </p:nvSpPr>
        <p:spPr>
          <a:xfrm>
            <a:off x="1897557" y="3565160"/>
            <a:ext cx="1231910" cy="481408"/>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p:cNvSpPr txBox="1"/>
          <p:nvPr/>
        </p:nvSpPr>
        <p:spPr>
          <a:xfrm>
            <a:off x="7798454" y="3908245"/>
            <a:ext cx="1106778" cy="338554"/>
          </a:xfrm>
          <a:prstGeom prst="rect">
            <a:avLst/>
          </a:prstGeom>
          <a:solidFill>
            <a:schemeClr val="bg1"/>
          </a:solidFill>
        </p:spPr>
        <p:txBody>
          <a:bodyPr wrap="none" rtlCol="0">
            <a:spAutoFit/>
          </a:bodyPr>
          <a:lstStyle/>
          <a:p>
            <a:r>
              <a:rPr lang="en-US" sz="1600" i="0" dirty="0">
                <a:latin typeface="Calibri" panose="020F0502020204030204" pitchFamily="34" charset="0"/>
              </a:rPr>
              <a:t>Time Cards</a:t>
            </a:r>
          </a:p>
        </p:txBody>
      </p:sp>
      <p:sp>
        <p:nvSpPr>
          <p:cNvPr id="57" name="TextBox 56"/>
          <p:cNvSpPr txBox="1"/>
          <p:nvPr/>
        </p:nvSpPr>
        <p:spPr>
          <a:xfrm>
            <a:off x="7915803" y="3358608"/>
            <a:ext cx="857739" cy="600164"/>
          </a:xfrm>
          <a:prstGeom prst="rect">
            <a:avLst/>
          </a:prstGeom>
          <a:solidFill>
            <a:schemeClr val="bg1"/>
          </a:solidFill>
          <a:ln>
            <a:solidFill>
              <a:schemeClr val="tx1"/>
            </a:solidFill>
          </a:ln>
        </p:spPr>
        <p:txBody>
          <a:bodyPr wrap="square" rtlCol="0">
            <a:spAutoFit/>
          </a:bodyPr>
          <a:lstStyle/>
          <a:p>
            <a:pPr algn="ctr"/>
            <a:r>
              <a:rPr lang="en-US" sz="300" i="0" dirty="0">
                <a:latin typeface="Times New Roman" panose="02020603050405020304" pitchFamily="18" charset="0"/>
                <a:cs typeface="Times New Roman" panose="02020603050405020304" pitchFamily="18" charset="0"/>
              </a:rPr>
              <a:t>A-Meet PV@S-7/4/2015</a:t>
            </a:r>
          </a:p>
          <a:p>
            <a:pPr algn="ctr"/>
            <a:endParaRPr lang="en-US" sz="300" i="0" dirty="0">
              <a:latin typeface="Times New Roman" panose="02020603050405020304" pitchFamily="18" charset="0"/>
              <a:cs typeface="Times New Roman" panose="02020603050405020304" pitchFamily="18" charset="0"/>
            </a:endParaRPr>
          </a:p>
          <a:p>
            <a:r>
              <a:rPr lang="en-US" sz="300" i="0" dirty="0">
                <a:latin typeface="Times New Roman" panose="02020603050405020304" pitchFamily="18" charset="0"/>
                <a:cs typeface="Times New Roman" panose="02020603050405020304" pitchFamily="18" charset="0"/>
              </a:rPr>
              <a:t>Event 12 Girls 8&amp;Under 25 SC </a:t>
            </a:r>
            <a:r>
              <a:rPr lang="en-US" sz="300" i="0" dirty="0" err="1">
                <a:latin typeface="Times New Roman" panose="02020603050405020304" pitchFamily="18" charset="0"/>
                <a:cs typeface="Times New Roman" panose="02020603050405020304" pitchFamily="18" charset="0"/>
              </a:rPr>
              <a:t>Backstrioke</a:t>
            </a:r>
            <a:r>
              <a:rPr lang="en-US" sz="300" i="0" dirty="0">
                <a:latin typeface="Times New Roman" panose="02020603050405020304" pitchFamily="18" charset="0"/>
                <a:cs typeface="Times New Roman" panose="02020603050405020304" pitchFamily="18" charset="0"/>
              </a:rPr>
              <a:t> – Finals</a:t>
            </a:r>
          </a:p>
          <a:p>
            <a:r>
              <a:rPr lang="en-US" sz="300" i="0" dirty="0">
                <a:latin typeface="Times New Roman" panose="02020603050405020304" pitchFamily="18" charset="0"/>
                <a:cs typeface="Times New Roman" panose="02020603050405020304" pitchFamily="18" charset="0"/>
              </a:rPr>
              <a:t>Heat: 1   Lane: 2</a:t>
            </a:r>
          </a:p>
          <a:p>
            <a:r>
              <a:rPr lang="en-US" sz="300" i="0" dirty="0">
                <a:latin typeface="Times New Roman" panose="02020603050405020304" pitchFamily="18" charset="0"/>
                <a:cs typeface="Times New Roman" panose="02020603050405020304" pitchFamily="18" charset="0"/>
              </a:rPr>
              <a:t>Palmer, Morgan 6</a:t>
            </a:r>
          </a:p>
          <a:p>
            <a:r>
              <a:rPr lang="en-US" sz="300" i="0" dirty="0">
                <a:latin typeface="Times New Roman" panose="02020603050405020304" pitchFamily="18" charset="0"/>
                <a:cs typeface="Times New Roman" panose="02020603050405020304" pitchFamily="18" charset="0"/>
              </a:rPr>
              <a:t>Team: Pleasant Valley Piranhas</a:t>
            </a:r>
          </a:p>
          <a:p>
            <a:endParaRPr lang="en-US" sz="300" i="0" dirty="0">
              <a:latin typeface="Times New Roman" panose="02020603050405020304" pitchFamily="18" charset="0"/>
              <a:cs typeface="Times New Roman" panose="02020603050405020304" pitchFamily="18" charset="0"/>
            </a:endParaRPr>
          </a:p>
          <a:p>
            <a:endParaRPr lang="en-US" sz="300" i="0" dirty="0">
              <a:latin typeface="Times New Roman" panose="02020603050405020304" pitchFamily="18" charset="0"/>
              <a:cs typeface="Times New Roman" panose="02020603050405020304" pitchFamily="18" charset="0"/>
            </a:endParaRPr>
          </a:p>
          <a:p>
            <a:r>
              <a:rPr lang="en-US" sz="300" b="1" i="0" dirty="0">
                <a:latin typeface="Times New Roman" panose="02020603050405020304" pitchFamily="18" charset="0"/>
                <a:cs typeface="Times New Roman" panose="02020603050405020304" pitchFamily="18" charset="0"/>
              </a:rPr>
              <a:t>T1:__:__.__   T2__:__.__ T3__:__.__</a:t>
            </a:r>
          </a:p>
          <a:p>
            <a:r>
              <a:rPr lang="en-US" sz="300" b="1" i="0" dirty="0" err="1">
                <a:latin typeface="Times New Roman" panose="02020603050405020304" pitchFamily="18" charset="0"/>
                <a:cs typeface="Times New Roman" panose="02020603050405020304" pitchFamily="18" charset="0"/>
              </a:rPr>
              <a:t>Offiical</a:t>
            </a:r>
            <a:r>
              <a:rPr lang="en-US" sz="300" b="1" i="0" dirty="0">
                <a:latin typeface="Times New Roman" panose="02020603050405020304" pitchFamily="18" charset="0"/>
                <a:cs typeface="Times New Roman" panose="02020603050405020304" pitchFamily="18" charset="0"/>
              </a:rPr>
              <a:t> Time__:__.__</a:t>
            </a:r>
          </a:p>
        </p:txBody>
      </p:sp>
      <p:sp>
        <p:nvSpPr>
          <p:cNvPr id="58" name="Right Arrow 57"/>
          <p:cNvSpPr/>
          <p:nvPr/>
        </p:nvSpPr>
        <p:spPr>
          <a:xfrm rot="1370810">
            <a:off x="4523338" y="4885721"/>
            <a:ext cx="2202297" cy="481408"/>
          </a:xfrm>
          <a:prstGeom prst="righ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ight Arrow 58"/>
          <p:cNvSpPr/>
          <p:nvPr/>
        </p:nvSpPr>
        <p:spPr>
          <a:xfrm rot="7992843">
            <a:off x="2028196" y="4437526"/>
            <a:ext cx="1237307" cy="481408"/>
          </a:xfrm>
          <a:prstGeom prst="righ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Left-Right Arrow 24"/>
          <p:cNvSpPr/>
          <p:nvPr/>
        </p:nvSpPr>
        <p:spPr>
          <a:xfrm>
            <a:off x="4562884" y="4024779"/>
            <a:ext cx="1983526" cy="493499"/>
          </a:xfrm>
          <a:prstGeom prst="leftRight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Cloud 25"/>
          <p:cNvSpPr/>
          <p:nvPr/>
        </p:nvSpPr>
        <p:spPr>
          <a:xfrm>
            <a:off x="4108834" y="5682511"/>
            <a:ext cx="1072766" cy="675843"/>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Meet Mobile</a:t>
            </a:r>
          </a:p>
        </p:txBody>
      </p:sp>
      <p:sp>
        <p:nvSpPr>
          <p:cNvPr id="55" name="Right Arrow 54"/>
          <p:cNvSpPr/>
          <p:nvPr/>
        </p:nvSpPr>
        <p:spPr>
          <a:xfrm rot="3709669">
            <a:off x="3792195" y="5059067"/>
            <a:ext cx="874677" cy="481408"/>
          </a:xfrm>
          <a:prstGeom prst="righ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p:cNvSpPr txBox="1"/>
          <p:nvPr/>
        </p:nvSpPr>
        <p:spPr>
          <a:xfrm>
            <a:off x="4289036" y="6358354"/>
            <a:ext cx="663964" cy="338554"/>
          </a:xfrm>
          <a:prstGeom prst="rect">
            <a:avLst/>
          </a:prstGeom>
          <a:solidFill>
            <a:schemeClr val="bg1"/>
          </a:solidFill>
        </p:spPr>
        <p:txBody>
          <a:bodyPr wrap="none" rtlCol="0">
            <a:spAutoFit/>
          </a:bodyPr>
          <a:lstStyle/>
          <a:p>
            <a:r>
              <a:rPr lang="en-US" sz="1600" i="0" dirty="0">
                <a:latin typeface="Calibri" panose="020F0502020204030204" pitchFamily="34" charset="0"/>
              </a:rPr>
              <a:t>Cloud</a:t>
            </a:r>
          </a:p>
        </p:txBody>
      </p:sp>
      <p:sp>
        <p:nvSpPr>
          <p:cNvPr id="27" name="Oval 26"/>
          <p:cNvSpPr/>
          <p:nvPr/>
        </p:nvSpPr>
        <p:spPr>
          <a:xfrm>
            <a:off x="2162212" y="3581400"/>
            <a:ext cx="386267" cy="38626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0" dirty="0">
                <a:solidFill>
                  <a:schemeClr val="tx1"/>
                </a:solidFill>
              </a:rPr>
              <a:t>1</a:t>
            </a:r>
          </a:p>
        </p:txBody>
      </p:sp>
      <p:sp>
        <p:nvSpPr>
          <p:cNvPr id="61" name="Oval 60"/>
          <p:cNvSpPr/>
          <p:nvPr/>
        </p:nvSpPr>
        <p:spPr>
          <a:xfrm>
            <a:off x="3915700" y="1854135"/>
            <a:ext cx="386267" cy="38626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0" dirty="0">
                <a:solidFill>
                  <a:schemeClr val="tx1"/>
                </a:solidFill>
              </a:rPr>
              <a:t>2</a:t>
            </a:r>
          </a:p>
        </p:txBody>
      </p:sp>
      <p:sp>
        <p:nvSpPr>
          <p:cNvPr id="62" name="Oval 61"/>
          <p:cNvSpPr/>
          <p:nvPr/>
        </p:nvSpPr>
        <p:spPr>
          <a:xfrm>
            <a:off x="5238219" y="3219201"/>
            <a:ext cx="386267" cy="38626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0" dirty="0">
                <a:solidFill>
                  <a:schemeClr val="tx1"/>
                </a:solidFill>
              </a:rPr>
              <a:t>3</a:t>
            </a:r>
          </a:p>
        </p:txBody>
      </p:sp>
      <p:sp>
        <p:nvSpPr>
          <p:cNvPr id="63" name="Oval 62"/>
          <p:cNvSpPr/>
          <p:nvPr/>
        </p:nvSpPr>
        <p:spPr>
          <a:xfrm>
            <a:off x="5431352" y="4091739"/>
            <a:ext cx="386267" cy="38626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0" dirty="0">
                <a:solidFill>
                  <a:schemeClr val="tx1"/>
                </a:solidFill>
              </a:rPr>
              <a:t>4</a:t>
            </a:r>
          </a:p>
        </p:txBody>
      </p:sp>
      <p:sp>
        <p:nvSpPr>
          <p:cNvPr id="64" name="Oval 63"/>
          <p:cNvSpPr/>
          <p:nvPr/>
        </p:nvSpPr>
        <p:spPr>
          <a:xfrm>
            <a:off x="4001619" y="5044957"/>
            <a:ext cx="386267" cy="38626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0" dirty="0">
                <a:solidFill>
                  <a:schemeClr val="tx1"/>
                </a:solidFill>
              </a:rPr>
              <a:t>5</a:t>
            </a:r>
          </a:p>
        </p:txBody>
      </p:sp>
      <p:sp>
        <p:nvSpPr>
          <p:cNvPr id="65" name="Oval 64"/>
          <p:cNvSpPr/>
          <p:nvPr/>
        </p:nvSpPr>
        <p:spPr>
          <a:xfrm>
            <a:off x="2453715" y="4477063"/>
            <a:ext cx="386267" cy="38626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0" dirty="0">
                <a:solidFill>
                  <a:schemeClr val="tx1"/>
                </a:solidFill>
              </a:rPr>
              <a:t>6</a:t>
            </a:r>
          </a:p>
        </p:txBody>
      </p:sp>
      <p:sp>
        <p:nvSpPr>
          <p:cNvPr id="66" name="Oval 65"/>
          <p:cNvSpPr/>
          <p:nvPr/>
        </p:nvSpPr>
        <p:spPr>
          <a:xfrm>
            <a:off x="5516675" y="4950322"/>
            <a:ext cx="386267" cy="38626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0" dirty="0">
                <a:solidFill>
                  <a:schemeClr val="tx1"/>
                </a:solidFill>
              </a:rPr>
              <a:t>7</a:t>
            </a:r>
          </a:p>
        </p:txBody>
      </p:sp>
    </p:spTree>
    <p:extLst>
      <p:ext uri="{BB962C8B-B14F-4D97-AF65-F5344CB8AC3E}">
        <p14:creationId xmlns:p14="http://schemas.microsoft.com/office/powerpoint/2010/main" val="16336211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352739" y="3242121"/>
            <a:ext cx="8448361" cy="232047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39641" y="192027"/>
            <a:ext cx="7620000" cy="646331"/>
          </a:xfrm>
        </p:spPr>
        <p:txBody>
          <a:bodyPr/>
          <a:lstStyle/>
          <a:p>
            <a:r>
              <a:rPr lang="en-US" sz="3600" dirty="0"/>
              <a:t>How Times and Scores are Recorded</a:t>
            </a:r>
          </a:p>
        </p:txBody>
      </p:sp>
      <p:sp>
        <p:nvSpPr>
          <p:cNvPr id="3" name="Content Placeholder 2"/>
          <p:cNvSpPr>
            <a:spLocks noGrp="1"/>
          </p:cNvSpPr>
          <p:nvPr>
            <p:ph idx="1"/>
          </p:nvPr>
        </p:nvSpPr>
        <p:spPr/>
        <p:txBody>
          <a:bodyPr vert="horz" lIns="91440" tIns="45720" rIns="91440" bIns="45720" rtlCol="0" anchor="t">
            <a:normAutofit fontScale="77500" lnSpcReduction="20000"/>
          </a:bodyPr>
          <a:lstStyle/>
          <a:p>
            <a:r>
              <a:rPr lang="en-US" dirty="0"/>
              <a:t>Three stopwatches; middle time used</a:t>
            </a:r>
          </a:p>
          <a:p>
            <a:pPr lvl="1"/>
            <a:r>
              <a:rPr lang="en-US" dirty="0"/>
              <a:t>Timers verify their time on the timecard before clearing watch</a:t>
            </a:r>
          </a:p>
          <a:p>
            <a:pPr lvl="1"/>
            <a:r>
              <a:rPr lang="en-US" dirty="0"/>
              <a:t>Head Lane Timer writes down middle time on card</a:t>
            </a:r>
          </a:p>
          <a:p>
            <a:r>
              <a:rPr lang="en-US" dirty="0"/>
              <a:t>Chief Timer quickly checks timecards before passing to Place Recorders</a:t>
            </a:r>
          </a:p>
          <a:p>
            <a:r>
              <a:rPr lang="en-US" dirty="0"/>
              <a:t>Place Recorders verify correct official time, attach DQ slips, check for records and write down place on cards</a:t>
            </a:r>
          </a:p>
          <a:p>
            <a:r>
              <a:rPr lang="en-US" dirty="0"/>
              <a:t>Data Entry enters watch times into HY-TEK and calls back times and places to Time Caller</a:t>
            </a:r>
          </a:p>
          <a:p>
            <a:pPr lvl="1"/>
            <a:r>
              <a:rPr lang="en-US" dirty="0"/>
              <a:t>Prints out event results for verifier</a:t>
            </a:r>
          </a:p>
          <a:p>
            <a:r>
              <a:rPr lang="en-US" dirty="0"/>
              <a:t>Verifiers check results against timecards.  When confirmed correct: </a:t>
            </a:r>
          </a:p>
          <a:p>
            <a:pPr lvl="1"/>
            <a:r>
              <a:rPr lang="en-US" dirty="0"/>
              <a:t>Passes printed event results to Announcer</a:t>
            </a:r>
          </a:p>
          <a:p>
            <a:pPr lvl="1"/>
            <a:r>
              <a:rPr lang="en-US" dirty="0"/>
              <a:t>Notifies Data Entry</a:t>
            </a:r>
          </a:p>
          <a:p>
            <a:pPr lvl="2"/>
            <a:r>
              <a:rPr lang="en-US" dirty="0"/>
              <a:t>Upload event results to Meet Mobile</a:t>
            </a:r>
          </a:p>
          <a:p>
            <a:pPr lvl="2"/>
            <a:r>
              <a:rPr lang="en-US" dirty="0"/>
              <a:t>Print out award labels for ribbons (</a:t>
            </a:r>
            <a:r>
              <a:rPr lang="en-US" sz="2000" dirty="0"/>
              <a:t>after each stroke block is complete)</a:t>
            </a:r>
          </a:p>
          <a:p>
            <a:r>
              <a:rPr lang="en-US" dirty="0"/>
              <a:t>At end of meet, Data Entry prints out official results</a:t>
            </a:r>
          </a:p>
          <a:p>
            <a:r>
              <a:rPr lang="en-US" dirty="0"/>
              <a:t>Referee reviews results, noting correct DQs, and signs results</a:t>
            </a:r>
          </a:p>
        </p:txBody>
      </p:sp>
      <p:sp>
        <p:nvSpPr>
          <p:cNvPr id="4" name="Slide Number Placeholder 3"/>
          <p:cNvSpPr>
            <a:spLocks noGrp="1"/>
          </p:cNvSpPr>
          <p:nvPr>
            <p:ph type="sldNum" sz="quarter" idx="12"/>
          </p:nvPr>
        </p:nvSpPr>
        <p:spPr/>
        <p:txBody>
          <a:bodyPr/>
          <a:lstStyle/>
          <a:p>
            <a:pPr>
              <a:defRPr/>
            </a:pPr>
            <a:fld id="{62D55431-2533-4478-B043-1579F94B4F29}" type="slidenum">
              <a:rPr lang="en-US" smtClean="0"/>
              <a:pPr>
                <a:defRPr/>
              </a:pPr>
              <a:t>58</a:t>
            </a:fld>
            <a:endParaRPr lang="en-US"/>
          </a:p>
        </p:txBody>
      </p:sp>
    </p:spTree>
    <p:extLst>
      <p:ext uri="{BB962C8B-B14F-4D97-AF65-F5344CB8AC3E}">
        <p14:creationId xmlns:p14="http://schemas.microsoft.com/office/powerpoint/2010/main" val="90430713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rrowheads="1"/>
          </p:cNvSpPr>
          <p:nvPr>
            <p:ph type="title"/>
          </p:nvPr>
        </p:nvSpPr>
        <p:spPr/>
        <p:txBody>
          <a:bodyPr/>
          <a:lstStyle/>
          <a:p>
            <a:r>
              <a:rPr lang="en-US" dirty="0"/>
              <a:t>Run an A-Meet</a:t>
            </a:r>
          </a:p>
        </p:txBody>
      </p:sp>
      <p:sp>
        <p:nvSpPr>
          <p:cNvPr id="67587" name="Rectangle 3"/>
          <p:cNvSpPr>
            <a:spLocks noGrp="1" noChangeArrowheads="1"/>
          </p:cNvSpPr>
          <p:nvPr>
            <p:ph idx="1"/>
          </p:nvPr>
        </p:nvSpPr>
        <p:spPr/>
        <p:txBody>
          <a:bodyPr>
            <a:normAutofit fontScale="85000" lnSpcReduction="20000"/>
          </a:bodyPr>
          <a:lstStyle/>
          <a:p>
            <a:r>
              <a:rPr lang="en-US" dirty="0"/>
              <a:t>Enter times; do not enter times for disqualified swimmers</a:t>
            </a:r>
          </a:p>
          <a:p>
            <a:pPr lvl="1"/>
            <a:r>
              <a:rPr lang="en-US" dirty="0"/>
              <a:t>No punctuation or mental arithmetic is required – 12345 will be translated to 1:23.45</a:t>
            </a:r>
          </a:p>
          <a:p>
            <a:pPr lvl="1"/>
            <a:r>
              <a:rPr lang="en-US" dirty="0"/>
              <a:t>Enter NS (no swim), DFS (declared false start), or DNF (did not finish) as appropriate</a:t>
            </a:r>
          </a:p>
          <a:p>
            <a:r>
              <a:rPr lang="en-US" dirty="0"/>
              <a:t>Check DQ (disqualification) box if appropriate </a:t>
            </a:r>
          </a:p>
          <a:p>
            <a:r>
              <a:rPr lang="en-US" dirty="0"/>
              <a:t>Event status will change values as you enter times and score events – Seeded, Done, Scored</a:t>
            </a:r>
          </a:p>
          <a:p>
            <a:r>
              <a:rPr lang="en-US" dirty="0"/>
              <a:t>Record-breakers will be highlighted in the Records sub-window</a:t>
            </a:r>
          </a:p>
          <a:p>
            <a:r>
              <a:rPr lang="en-US" dirty="0"/>
              <a:t>After an event is Done, you need to explicitly Score the event.  Scores will appear in the Scores sub-window. </a:t>
            </a:r>
          </a:p>
          <a:p>
            <a:r>
              <a:rPr lang="en-US" dirty="0"/>
              <a:t>When an event is scored, a results window comes up =&gt; print, pass to “Verifier” to check against time cards</a:t>
            </a:r>
          </a:p>
          <a:p>
            <a:r>
              <a:rPr lang="en-US" dirty="0"/>
              <a:t>If you correct a time in a scored event, then you need to explicitly Re-Score the event</a:t>
            </a:r>
          </a:p>
        </p:txBody>
      </p:sp>
      <p:sp>
        <p:nvSpPr>
          <p:cNvPr id="120835" name="Slide Number Placeholder 1"/>
          <p:cNvSpPr>
            <a:spLocks noGrp="1"/>
          </p:cNvSpPr>
          <p:nvPr>
            <p:ph type="sldNum" sz="quarter" idx="12"/>
          </p:nvPr>
        </p:nvSpPr>
        <p:spPr/>
        <p:txBody>
          <a:bodyPr/>
          <a:lstStyle/>
          <a:p>
            <a:fld id="{0CE21B6F-C0C9-474C-9E9B-17B176633A38}" type="slidenum">
              <a:rPr lang="en-US" smtClean="0"/>
              <a:pPr/>
              <a:t>59</a:t>
            </a:fld>
            <a:endParaRPr lang="en-US"/>
          </a:p>
        </p:txBody>
      </p:sp>
    </p:spTree>
    <p:extLst>
      <p:ext uri="{BB962C8B-B14F-4D97-AF65-F5344CB8AC3E}">
        <p14:creationId xmlns:p14="http://schemas.microsoft.com/office/powerpoint/2010/main" val="27255979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Rectangle 4"/>
          <p:cNvSpPr>
            <a:spLocks noGrp="1" noChangeArrowheads="1"/>
          </p:cNvSpPr>
          <p:nvPr>
            <p:ph type="title"/>
          </p:nvPr>
        </p:nvSpPr>
        <p:spPr/>
        <p:txBody>
          <a:bodyPr/>
          <a:lstStyle/>
          <a:p>
            <a:r>
              <a:rPr lang="en-US"/>
              <a:t>Run an A-Meet in MM, cont.</a:t>
            </a:r>
          </a:p>
        </p:txBody>
      </p:sp>
      <p:sp>
        <p:nvSpPr>
          <p:cNvPr id="68613" name="Rectangle 5"/>
          <p:cNvSpPr>
            <a:spLocks noGrp="1" noChangeArrowheads="1"/>
          </p:cNvSpPr>
          <p:nvPr>
            <p:ph idx="1"/>
          </p:nvPr>
        </p:nvSpPr>
        <p:spPr/>
        <p:txBody>
          <a:bodyPr>
            <a:normAutofit lnSpcReduction="10000"/>
          </a:bodyPr>
          <a:lstStyle/>
          <a:p>
            <a:r>
              <a:rPr lang="en-US" dirty="0"/>
              <a:t>Run, continued</a:t>
            </a:r>
          </a:p>
          <a:p>
            <a:pPr lvl="1"/>
            <a:r>
              <a:rPr lang="en-US" dirty="0"/>
              <a:t>Use Adjust : F8 to change swimmers.  If the swimmer is not in the meet, you will need to create the swimmer via Athletes.  If you make up a birthday or use a nickname, you will have to reconcile this later in TM.</a:t>
            </a:r>
          </a:p>
          <a:p>
            <a:pPr lvl="1"/>
            <a:r>
              <a:rPr lang="en-US" dirty="0"/>
              <a:t>In the Adjust : F8 window, double-click a swimmer to remove her from a heat.  Then set the Show Eligible Athletes radio button.  Finally, drag the replacement swimmer to the lane that was emptied.</a:t>
            </a:r>
          </a:p>
          <a:p>
            <a:pPr lvl="1"/>
            <a:r>
              <a:rPr lang="en-US" dirty="0"/>
              <a:t>Use </a:t>
            </a:r>
            <a:r>
              <a:rPr lang="en-US" dirty="0" err="1"/>
              <a:t>Rel</a:t>
            </a:r>
            <a:r>
              <a:rPr lang="en-US" dirty="0"/>
              <a:t> Names : Ctrl-R to adjust relay swimmers. Double-click a swimmer to remove her from a relay.  Drag an eligible athlete onto a relay to make her part of the relay. Drag one relay swimmer onto another to swap relay legs for the two swimmers. </a:t>
            </a:r>
          </a:p>
          <a:p>
            <a:pPr lvl="1"/>
            <a:endParaRPr lang="en-US" dirty="0"/>
          </a:p>
          <a:p>
            <a:pPr lvl="1"/>
            <a:endParaRPr lang="en-US" dirty="0"/>
          </a:p>
        </p:txBody>
      </p:sp>
      <p:sp>
        <p:nvSpPr>
          <p:cNvPr id="122883" name="Slide Number Placeholder 1"/>
          <p:cNvSpPr>
            <a:spLocks noGrp="1"/>
          </p:cNvSpPr>
          <p:nvPr>
            <p:ph type="sldNum" sz="quarter" idx="12"/>
          </p:nvPr>
        </p:nvSpPr>
        <p:spPr/>
        <p:txBody>
          <a:bodyPr/>
          <a:lstStyle/>
          <a:p>
            <a:fld id="{17A1D051-F95F-4D7B-A351-C621240138A6}" type="slidenum">
              <a:rPr lang="en-US" smtClean="0"/>
              <a:pPr/>
              <a:t>60</a:t>
            </a:fld>
            <a:endParaRPr lang="en-US"/>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Run an A-Meet in MM, cont.</a:t>
            </a:r>
            <a:endParaRPr lang="en-US" dirty="0"/>
          </a:p>
        </p:txBody>
      </p:sp>
      <p:sp>
        <p:nvSpPr>
          <p:cNvPr id="4" name="Content Placeholder 3"/>
          <p:cNvSpPr>
            <a:spLocks noGrp="1"/>
          </p:cNvSpPr>
          <p:nvPr>
            <p:ph idx="1"/>
          </p:nvPr>
        </p:nvSpPr>
        <p:spPr/>
        <p:txBody>
          <a:bodyPr/>
          <a:lstStyle/>
          <a:p>
            <a:r>
              <a:rPr lang="en-US" dirty="0"/>
              <a:t>Run, continued</a:t>
            </a:r>
          </a:p>
          <a:p>
            <a:pPr lvl="1"/>
            <a:r>
              <a:rPr lang="en-US" dirty="0"/>
              <a:t>DO NOT re-seed an event after changing swimmers, unless you want to re-print time cards and meet programs</a:t>
            </a:r>
          </a:p>
          <a:p>
            <a:pPr lvl="1"/>
            <a:r>
              <a:rPr lang="en-US" dirty="0"/>
              <a:t>If you replace a swimmer for a scored event, you will have to re-enter her time and re-score the event </a:t>
            </a:r>
          </a:p>
        </p:txBody>
      </p:sp>
      <p:sp>
        <p:nvSpPr>
          <p:cNvPr id="124931" name="Slide Number Placeholder 1"/>
          <p:cNvSpPr>
            <a:spLocks noGrp="1"/>
          </p:cNvSpPr>
          <p:nvPr>
            <p:ph type="sldNum" sz="quarter" idx="12"/>
          </p:nvPr>
        </p:nvSpPr>
        <p:spPr/>
        <p:txBody>
          <a:bodyPr/>
          <a:lstStyle/>
          <a:p>
            <a:fld id="{6D4C3915-D6D8-4BA3-B150-0C0CC4A5D25D}" type="slidenum">
              <a:rPr lang="en-US" smtClean="0"/>
              <a:pPr/>
              <a:t>61</a:t>
            </a:fld>
            <a:endParaRPr lang="en-US"/>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7"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512" y="1161600"/>
            <a:ext cx="7692488" cy="5544000"/>
          </a:xfrm>
          <a:prstGeom prst="rect">
            <a:avLst/>
          </a:prstGeom>
          <a:noFill/>
          <a:ln w="9525">
            <a:noFill/>
            <a:miter lim="800000"/>
            <a:headEnd/>
            <a:tailEnd/>
          </a:ln>
        </p:spPr>
      </p:pic>
      <p:sp>
        <p:nvSpPr>
          <p:cNvPr id="3" name="Title 2"/>
          <p:cNvSpPr>
            <a:spLocks noGrp="1"/>
          </p:cNvSpPr>
          <p:nvPr>
            <p:ph type="title"/>
          </p:nvPr>
        </p:nvSpPr>
        <p:spPr/>
        <p:txBody>
          <a:bodyPr/>
          <a:lstStyle/>
          <a:p>
            <a:r>
              <a:rPr lang="en-US"/>
              <a:t>Run Screen</a:t>
            </a:r>
            <a:endParaRPr lang="en-US" dirty="0"/>
          </a:p>
        </p:txBody>
      </p:sp>
      <p:sp>
        <p:nvSpPr>
          <p:cNvPr id="126979" name="Slide Number Placeholder 1"/>
          <p:cNvSpPr>
            <a:spLocks noGrp="1"/>
          </p:cNvSpPr>
          <p:nvPr>
            <p:ph type="sldNum" sz="quarter" idx="12"/>
          </p:nvPr>
        </p:nvSpPr>
        <p:spPr/>
        <p:txBody>
          <a:bodyPr/>
          <a:lstStyle/>
          <a:p>
            <a:fld id="{DD0AFF83-8D51-4CF4-9C87-71421AA893B3}" type="slidenum">
              <a:rPr lang="en-US" smtClean="0"/>
              <a:pPr/>
              <a:t>62</a:t>
            </a:fld>
            <a:endParaRPr lang="en-US"/>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Rot="1" noChangeArrowheads="1"/>
          </p:cNvSpPr>
          <p:nvPr>
            <p:ph type="title"/>
          </p:nvPr>
        </p:nvSpPr>
        <p:spPr>
          <a:xfrm>
            <a:off x="1039641" y="161249"/>
            <a:ext cx="7620000" cy="707886"/>
          </a:xfrm>
        </p:spPr>
        <p:txBody>
          <a:bodyPr/>
          <a:lstStyle/>
          <a:p>
            <a:r>
              <a:rPr lang="en-US" dirty="0"/>
              <a:t>Print Award Labels</a:t>
            </a:r>
          </a:p>
        </p:txBody>
      </p:sp>
      <p:sp>
        <p:nvSpPr>
          <p:cNvPr id="190467" name="Rectangle 3"/>
          <p:cNvSpPr>
            <a:spLocks noGrp="1" noChangeArrowheads="1"/>
          </p:cNvSpPr>
          <p:nvPr>
            <p:ph idx="1"/>
          </p:nvPr>
        </p:nvSpPr>
        <p:spPr>
          <a:xfrm>
            <a:off x="457200" y="1066800"/>
            <a:ext cx="3276600" cy="5486400"/>
          </a:xfrm>
        </p:spPr>
        <p:txBody>
          <a:bodyPr>
            <a:normAutofit fontScale="92500" lnSpcReduction="10000"/>
          </a:bodyPr>
          <a:lstStyle/>
          <a:p>
            <a:r>
              <a:rPr lang="en-US" dirty="0"/>
              <a:t>After every stroke block and results have been verified</a:t>
            </a:r>
          </a:p>
          <a:p>
            <a:r>
              <a:rPr lang="en-US" dirty="0"/>
              <a:t>Reports | Memorized Reports =&gt; Award Labels All Places =&gt; Run Report</a:t>
            </a:r>
          </a:p>
          <a:p>
            <a:pPr lvl="1"/>
            <a:r>
              <a:rPr lang="en-US" dirty="0"/>
              <a:t>Note that labels for each team can be printed separately</a:t>
            </a:r>
          </a:p>
          <a:p>
            <a:r>
              <a:rPr lang="en-US"/>
              <a:t>Print labels </a:t>
            </a:r>
            <a:r>
              <a:rPr lang="en-US" dirty="0"/>
              <a:t>for all individual and relay places</a:t>
            </a:r>
          </a:p>
        </p:txBody>
      </p:sp>
      <p:sp>
        <p:nvSpPr>
          <p:cNvPr id="133126" name="Slide Number Placeholder 1"/>
          <p:cNvSpPr>
            <a:spLocks noGrp="1"/>
          </p:cNvSpPr>
          <p:nvPr>
            <p:ph type="sldNum" sz="quarter" idx="12"/>
          </p:nvPr>
        </p:nvSpPr>
        <p:spPr/>
        <p:txBody>
          <a:bodyPr/>
          <a:lstStyle/>
          <a:p>
            <a:fld id="{9AB02192-D1AB-441B-9F9F-6CEE86F90952}" type="slidenum">
              <a:rPr lang="en-US" smtClean="0"/>
              <a:pPr/>
              <a:t>63</a:t>
            </a:fld>
            <a:endParaRPr lang="en-US"/>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2626" t="937" r="12937" b="5235"/>
          <a:stretch/>
        </p:blipFill>
        <p:spPr bwMode="auto">
          <a:xfrm>
            <a:off x="3657600" y="1143000"/>
            <a:ext cx="5374600" cy="54197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3124" name="Rectangle 7"/>
          <p:cNvSpPr>
            <a:spLocks noChangeArrowheads="1"/>
          </p:cNvSpPr>
          <p:nvPr/>
        </p:nvSpPr>
        <p:spPr bwMode="auto">
          <a:xfrm>
            <a:off x="3759200" y="6070600"/>
            <a:ext cx="1346200" cy="41656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33125" name="Rectangle 8"/>
          <p:cNvSpPr>
            <a:spLocks noChangeArrowheads="1"/>
          </p:cNvSpPr>
          <p:nvPr/>
        </p:nvSpPr>
        <p:spPr bwMode="auto">
          <a:xfrm>
            <a:off x="7426504" y="5618252"/>
            <a:ext cx="762000" cy="152400"/>
          </a:xfrm>
          <a:prstGeom prst="rect">
            <a:avLst/>
          </a:prstGeom>
          <a:noFill/>
          <a:ln w="19050">
            <a:solidFill>
              <a:srgbClr val="FF3399"/>
            </a:solidFill>
            <a:miter lim="800000"/>
            <a:headEnd/>
            <a:tailEnd/>
          </a:ln>
        </p:spPr>
        <p:txBody>
          <a:bodyPr wrap="none" anchor="ctr"/>
          <a:lstStyle/>
          <a:p>
            <a:pPr eaLnBrk="0" hangingPunct="0"/>
            <a:endParaRPr lang="en-U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MM Meet Mobile</a:t>
            </a:r>
          </a:p>
        </p:txBody>
      </p:sp>
      <p:sp>
        <p:nvSpPr>
          <p:cNvPr id="4" name="Content Placeholder 3"/>
          <p:cNvSpPr>
            <a:spLocks noGrp="1"/>
          </p:cNvSpPr>
          <p:nvPr>
            <p:ph idx="1"/>
          </p:nvPr>
        </p:nvSpPr>
        <p:spPr/>
        <p:txBody>
          <a:bodyPr vert="horz" lIns="91440" tIns="45720" rIns="91440" bIns="45720" rtlCol="0" anchor="t">
            <a:normAutofit fontScale="77500" lnSpcReduction="20000"/>
          </a:bodyPr>
          <a:lstStyle/>
          <a:p>
            <a:r>
              <a:rPr lang="en-US" dirty="0"/>
              <a:t>Meet Manager 8 supports a smartphone application called Meet Mobile.  </a:t>
            </a:r>
          </a:p>
          <a:p>
            <a:pPr lvl="1"/>
            <a:r>
              <a:rPr lang="en-US" dirty="0"/>
              <a:t>Users subscribe annually or monthly</a:t>
            </a:r>
          </a:p>
          <a:p>
            <a:pPr lvl="1"/>
            <a:r>
              <a:rPr lang="en-US" dirty="0"/>
              <a:t>Psych sheets, heat sheets, rosters, records and time standards can be available before the meet and results by event and swimmer, places and scores during meet (data entry computer must be connected to internet to enable near real-time results during the meet)</a:t>
            </a:r>
          </a:p>
          <a:p>
            <a:pPr lvl="1"/>
            <a:r>
              <a:rPr lang="en-US" dirty="0"/>
              <a:t>To charge for meet data team needs an Active.com account</a:t>
            </a:r>
          </a:p>
          <a:p>
            <a:r>
              <a:rPr lang="en-US" dirty="0"/>
              <a:t>League policy</a:t>
            </a:r>
          </a:p>
          <a:p>
            <a:pPr lvl="1"/>
            <a:r>
              <a:rPr lang="en-US" dirty="0"/>
              <a:t>Publish psych sheets, meet programs, etc. at team discretion including charging a fee (may want to coordinate with Division)</a:t>
            </a:r>
          </a:p>
          <a:p>
            <a:pPr lvl="1"/>
            <a:r>
              <a:rPr lang="en-US" dirty="0"/>
              <a:t>Manually publish results only after verified at the table and if not under protest. Publish scores at the end of the meet.</a:t>
            </a:r>
          </a:p>
          <a:p>
            <a:r>
              <a:rPr lang="en-US" dirty="0"/>
              <a:t>Meet Mobile operation (see User Guide and A-Meet Procedures)</a:t>
            </a:r>
          </a:p>
          <a:p>
            <a:pPr lvl="1"/>
            <a:r>
              <a:rPr lang="en-US" dirty="0"/>
              <a:t>Set-up | Meet Mobile Publishing to publish pre-meet information</a:t>
            </a:r>
          </a:p>
          <a:p>
            <a:pPr lvl="1"/>
            <a:r>
              <a:rPr lang="en-US" dirty="0"/>
              <a:t>Run | Meet Mobile to publish near real-time results</a:t>
            </a:r>
          </a:p>
          <a:p>
            <a:pPr lvl="2"/>
            <a:r>
              <a:rPr lang="en-US" dirty="0"/>
              <a:t>Uncheck </a:t>
            </a:r>
            <a:r>
              <a:rPr lang="en-US" b="1" dirty="0"/>
              <a:t>Activate the Meet Mobile System</a:t>
            </a:r>
          </a:p>
          <a:p>
            <a:pPr lvl="2"/>
            <a:r>
              <a:rPr lang="en-US" dirty="0"/>
              <a:t>Ctrl-M from Run screen to publish results, Ctrl-O to publish scores</a:t>
            </a:r>
          </a:p>
        </p:txBody>
      </p:sp>
      <p:sp>
        <p:nvSpPr>
          <p:cNvPr id="3" name="Slide Number Placeholder 2"/>
          <p:cNvSpPr>
            <a:spLocks noGrp="1"/>
          </p:cNvSpPr>
          <p:nvPr>
            <p:ph type="sldNum" sz="quarter" idx="12"/>
          </p:nvPr>
        </p:nvSpPr>
        <p:spPr/>
        <p:txBody>
          <a:bodyPr/>
          <a:lstStyle/>
          <a:p>
            <a:pPr>
              <a:defRPr/>
            </a:pPr>
            <a:fld id="{7B87AF88-A975-408D-9AE7-37B45629B046}" type="slidenum">
              <a:rPr lang="en-US" smtClean="0"/>
              <a:pPr>
                <a:defRPr/>
              </a:pPr>
              <a:t>64</a:t>
            </a:fld>
            <a:endParaRPr lang="en-US"/>
          </a:p>
        </p:txBody>
      </p:sp>
    </p:spTree>
    <p:extLst>
      <p:ext uri="{BB962C8B-B14F-4D97-AF65-F5344CB8AC3E}">
        <p14:creationId xmlns:p14="http://schemas.microsoft.com/office/powerpoint/2010/main" val="236035579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1AB7F-1277-7B2B-27BC-3C588E2E993E}"/>
              </a:ext>
            </a:extLst>
          </p:cNvPr>
          <p:cNvSpPr>
            <a:spLocks noGrp="1"/>
          </p:cNvSpPr>
          <p:nvPr>
            <p:ph type="title"/>
          </p:nvPr>
        </p:nvSpPr>
        <p:spPr/>
        <p:txBody>
          <a:bodyPr/>
          <a:lstStyle/>
          <a:p>
            <a:r>
              <a:rPr lang="en-US" dirty="0"/>
              <a:t>Run an A meet</a:t>
            </a:r>
          </a:p>
        </p:txBody>
      </p:sp>
      <p:sp>
        <p:nvSpPr>
          <p:cNvPr id="3" name="Content Placeholder 2">
            <a:extLst>
              <a:ext uri="{FF2B5EF4-FFF2-40B4-BE49-F238E27FC236}">
                <a16:creationId xmlns:a16="http://schemas.microsoft.com/office/drawing/2014/main" id="{67B1DF74-509E-F4EF-4811-603912E84FC7}"/>
              </a:ext>
            </a:extLst>
          </p:cNvPr>
          <p:cNvSpPr>
            <a:spLocks noGrp="1"/>
          </p:cNvSpPr>
          <p:nvPr>
            <p:ph idx="1"/>
          </p:nvPr>
        </p:nvSpPr>
        <p:spPr/>
        <p:txBody>
          <a:bodyPr>
            <a:normAutofit fontScale="92500" lnSpcReduction="20000"/>
          </a:bodyPr>
          <a:lstStyle/>
          <a:p>
            <a:pPr marL="0" indent="0" algn="ctr">
              <a:buNone/>
            </a:pPr>
            <a:r>
              <a:rPr lang="en-US" sz="5400" b="1" i="1" dirty="0">
                <a:solidFill>
                  <a:schemeClr val="accent6">
                    <a:lumMod val="75000"/>
                  </a:schemeClr>
                </a:solidFill>
              </a:rPr>
              <a:t>           HOT TIPS</a:t>
            </a:r>
            <a:endParaRPr lang="en-US" dirty="0"/>
          </a:p>
          <a:p>
            <a:r>
              <a:rPr lang="en-US" dirty="0"/>
              <a:t>Cards should come to you in lane order</a:t>
            </a:r>
          </a:p>
          <a:p>
            <a:r>
              <a:rPr lang="en-US" dirty="0"/>
              <a:t>To read or not to read cards? Personal preference</a:t>
            </a:r>
          </a:p>
          <a:p>
            <a:r>
              <a:rPr lang="en-US" dirty="0"/>
              <a:t>Check place order on computer against cards</a:t>
            </a:r>
          </a:p>
          <a:p>
            <a:r>
              <a:rPr lang="en-US" dirty="0"/>
              <a:t>Set up </a:t>
            </a:r>
            <a:r>
              <a:rPr lang="en-US" b="1" i="1" dirty="0"/>
              <a:t>Preferences&gt;Results for List and Score </a:t>
            </a:r>
            <a:r>
              <a:rPr lang="en-US" dirty="0"/>
              <a:t>so you include league/team records and scores (for the announcer)</a:t>
            </a:r>
          </a:p>
          <a:p>
            <a:r>
              <a:rPr lang="en-US" dirty="0"/>
              <a:t>Do not print labels until results have been verified</a:t>
            </a:r>
          </a:p>
          <a:p>
            <a:r>
              <a:rPr lang="en-US" dirty="0"/>
              <a:t>Be sure to check printer contents (paper vs labels) before you print</a:t>
            </a:r>
          </a:p>
          <a:p>
            <a:r>
              <a:rPr lang="en-US" dirty="0"/>
              <a:t>Double-check label size before printing</a:t>
            </a:r>
          </a:p>
          <a:p>
            <a:r>
              <a:rPr lang="en-US" dirty="0"/>
              <a:t>Keep scratch forms, attach to results (take photo, provide to other teams as agreed)</a:t>
            </a:r>
          </a:p>
          <a:p>
            <a:endParaRPr lang="en-US" b="1" i="1" dirty="0"/>
          </a:p>
          <a:p>
            <a:endParaRPr lang="en-US" dirty="0"/>
          </a:p>
          <a:p>
            <a:endParaRPr lang="en-US" dirty="0"/>
          </a:p>
        </p:txBody>
      </p:sp>
      <p:sp>
        <p:nvSpPr>
          <p:cNvPr id="4" name="Slide Number Placeholder 3">
            <a:extLst>
              <a:ext uri="{FF2B5EF4-FFF2-40B4-BE49-F238E27FC236}">
                <a16:creationId xmlns:a16="http://schemas.microsoft.com/office/drawing/2014/main" id="{C2E8AD25-7E76-EB0E-828F-63AB31604DBE}"/>
              </a:ext>
            </a:extLst>
          </p:cNvPr>
          <p:cNvSpPr>
            <a:spLocks noGrp="1"/>
          </p:cNvSpPr>
          <p:nvPr>
            <p:ph type="sldNum" sz="quarter" idx="12"/>
          </p:nvPr>
        </p:nvSpPr>
        <p:spPr/>
        <p:txBody>
          <a:bodyPr/>
          <a:lstStyle/>
          <a:p>
            <a:pPr>
              <a:defRPr/>
            </a:pPr>
            <a:fld id="{62D55431-2533-4478-B043-1579F94B4F29}" type="slidenum">
              <a:rPr lang="en-US" smtClean="0"/>
              <a:pPr>
                <a:defRPr/>
              </a:pPr>
              <a:t>65</a:t>
            </a:fld>
            <a:endParaRPr lang="en-US"/>
          </a:p>
        </p:txBody>
      </p:sp>
      <p:pic>
        <p:nvPicPr>
          <p:cNvPr id="1026" name="Picture 2">
            <a:extLst>
              <a:ext uri="{FF2B5EF4-FFF2-40B4-BE49-F238E27FC236}">
                <a16:creationId xmlns:a16="http://schemas.microsoft.com/office/drawing/2014/main" id="{2DCFCDC8-39D8-D4F6-2D5F-58D2B12328F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0400" y="990600"/>
            <a:ext cx="1017674"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940219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4" name="Rectangle 2"/>
          <p:cNvSpPr>
            <a:spLocks noGrp="1" noRot="1" noChangeArrowheads="1"/>
          </p:cNvSpPr>
          <p:nvPr>
            <p:ph type="title"/>
          </p:nvPr>
        </p:nvSpPr>
        <p:spPr/>
        <p:txBody>
          <a:bodyPr/>
          <a:lstStyle/>
          <a:p>
            <a:r>
              <a:rPr lang="en-US" dirty="0"/>
              <a:t>A-Meet Output</a:t>
            </a:r>
          </a:p>
        </p:txBody>
      </p:sp>
      <p:sp>
        <p:nvSpPr>
          <p:cNvPr id="602115" name="Rectangle 3"/>
          <p:cNvSpPr>
            <a:spLocks noGrp="1" noChangeArrowheads="1"/>
          </p:cNvSpPr>
          <p:nvPr>
            <p:ph idx="1"/>
          </p:nvPr>
        </p:nvSpPr>
        <p:spPr>
          <a:xfrm>
            <a:off x="457200" y="1066800"/>
            <a:ext cx="3340100" cy="5486400"/>
          </a:xfrm>
        </p:spPr>
        <p:txBody>
          <a:bodyPr>
            <a:normAutofit fontScale="92500" lnSpcReduction="10000"/>
          </a:bodyPr>
          <a:lstStyle/>
          <a:p>
            <a:r>
              <a:rPr lang="en-US" dirty="0"/>
              <a:t>Can print intermediate results if desired</a:t>
            </a:r>
          </a:p>
          <a:p>
            <a:r>
              <a:rPr lang="en-US" dirty="0"/>
              <a:t>Reports | Memorized Reports =&gt; Finals Results Report =&gt; Run Report</a:t>
            </a:r>
          </a:p>
          <a:p>
            <a:pPr lvl="1"/>
            <a:r>
              <a:rPr lang="en-US" dirty="0"/>
              <a:t>Select All in the list of sessions</a:t>
            </a:r>
          </a:p>
          <a:p>
            <a:pPr lvl="1"/>
            <a:r>
              <a:rPr lang="en-US" dirty="0"/>
              <a:t>Select the events for which you need results</a:t>
            </a:r>
          </a:p>
          <a:p>
            <a:pPr lvl="1"/>
            <a:r>
              <a:rPr lang="en-US" dirty="0"/>
              <a:t>Create Report</a:t>
            </a:r>
          </a:p>
        </p:txBody>
      </p:sp>
      <p:sp>
        <p:nvSpPr>
          <p:cNvPr id="129032" name="Slide Number Placeholder 1"/>
          <p:cNvSpPr>
            <a:spLocks noGrp="1"/>
          </p:cNvSpPr>
          <p:nvPr>
            <p:ph type="sldNum" sz="quarter" idx="12"/>
          </p:nvPr>
        </p:nvSpPr>
        <p:spPr/>
        <p:txBody>
          <a:bodyPr/>
          <a:lstStyle/>
          <a:p>
            <a:fld id="{81ACF09A-2830-49A1-AE80-EF3074CA0F68}" type="slidenum">
              <a:rPr lang="en-US" smtClean="0"/>
              <a:pPr/>
              <a:t>66</a:t>
            </a:fld>
            <a:endParaRPr lang="en-US"/>
          </a:p>
        </p:txBody>
      </p:sp>
      <p:pic>
        <p:nvPicPr>
          <p:cNvPr id="129027"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97300" y="1219200"/>
            <a:ext cx="5346700" cy="5499100"/>
          </a:xfrm>
          <a:prstGeom prst="rect">
            <a:avLst/>
          </a:prstGeom>
          <a:noFill/>
          <a:ln w="9525">
            <a:noFill/>
            <a:miter lim="800000"/>
            <a:headEnd/>
            <a:tailEnd/>
          </a:ln>
        </p:spPr>
      </p:pic>
      <p:sp>
        <p:nvSpPr>
          <p:cNvPr id="129028" name="Rectangle 5"/>
          <p:cNvSpPr>
            <a:spLocks noChangeArrowheads="1"/>
          </p:cNvSpPr>
          <p:nvPr/>
        </p:nvSpPr>
        <p:spPr bwMode="auto">
          <a:xfrm>
            <a:off x="3962400" y="5715000"/>
            <a:ext cx="609600" cy="3048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29029" name="Rectangle 6"/>
          <p:cNvSpPr>
            <a:spLocks noChangeArrowheads="1"/>
          </p:cNvSpPr>
          <p:nvPr/>
        </p:nvSpPr>
        <p:spPr bwMode="auto">
          <a:xfrm>
            <a:off x="5334000" y="5867400"/>
            <a:ext cx="762000" cy="304800"/>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29030" name="Rectangle 7"/>
          <p:cNvSpPr>
            <a:spLocks noChangeArrowheads="1"/>
          </p:cNvSpPr>
          <p:nvPr/>
        </p:nvSpPr>
        <p:spPr bwMode="auto">
          <a:xfrm>
            <a:off x="7837488" y="5845175"/>
            <a:ext cx="544512" cy="174625"/>
          </a:xfrm>
          <a:prstGeom prst="rect">
            <a:avLst/>
          </a:prstGeom>
          <a:noFill/>
          <a:ln w="19050">
            <a:solidFill>
              <a:srgbClr val="FF3399"/>
            </a:solidFill>
            <a:miter lim="800000"/>
            <a:headEnd/>
            <a:tailEnd/>
          </a:ln>
        </p:spPr>
        <p:txBody>
          <a:bodyPr wrap="none" anchor="ctr"/>
          <a:lstStyle/>
          <a:p>
            <a:pPr eaLnBrk="0" hangingPunct="0"/>
            <a:endParaRPr lang="en-US"/>
          </a:p>
        </p:txBody>
      </p:sp>
      <p:sp>
        <p:nvSpPr>
          <p:cNvPr id="129031" name="Rectangle 8"/>
          <p:cNvSpPr>
            <a:spLocks noChangeArrowheads="1"/>
          </p:cNvSpPr>
          <p:nvPr/>
        </p:nvSpPr>
        <p:spPr bwMode="auto">
          <a:xfrm>
            <a:off x="6248400" y="5867400"/>
            <a:ext cx="914400" cy="152400"/>
          </a:xfrm>
          <a:prstGeom prst="rect">
            <a:avLst/>
          </a:prstGeom>
          <a:noFill/>
          <a:ln w="19050">
            <a:solidFill>
              <a:srgbClr val="FF3399"/>
            </a:solidFill>
            <a:miter lim="800000"/>
            <a:headEnd/>
            <a:tailEnd/>
          </a:ln>
        </p:spPr>
        <p:txBody>
          <a:bodyPr wrap="none" anchor="ctr"/>
          <a:lstStyle/>
          <a:p>
            <a:pPr eaLnBrk="0" hangingPunct="0"/>
            <a:endParaRPr lang="en-US"/>
          </a:p>
        </p:txBody>
      </p:sp>
    </p:spTree>
    <p:extLst>
      <p:ext uri="{BB962C8B-B14F-4D97-AF65-F5344CB8AC3E}">
        <p14:creationId xmlns:p14="http://schemas.microsoft.com/office/powerpoint/2010/main" val="156834454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1" name="Rectangle 3"/>
          <p:cNvSpPr>
            <a:spLocks noGrp="1" noRot="1" noChangeArrowheads="1"/>
          </p:cNvSpPr>
          <p:nvPr>
            <p:ph type="title"/>
          </p:nvPr>
        </p:nvSpPr>
        <p:spPr>
          <a:xfrm>
            <a:off x="609600" y="0"/>
            <a:ext cx="7772400" cy="1143000"/>
          </a:xfrm>
        </p:spPr>
        <p:txBody>
          <a:bodyPr/>
          <a:lstStyle/>
          <a:p>
            <a:pPr eaLnBrk="1" hangingPunct="1">
              <a:defRPr/>
            </a:pPr>
            <a:r>
              <a:rPr lang="en-US"/>
              <a:t>Award Labels</a:t>
            </a:r>
          </a:p>
        </p:txBody>
      </p:sp>
      <p:sp>
        <p:nvSpPr>
          <p:cNvPr id="135171" name="Slide Number Placeholder 1"/>
          <p:cNvSpPr>
            <a:spLocks noGrp="1"/>
          </p:cNvSpPr>
          <p:nvPr>
            <p:ph type="sldNum" sz="quarter" idx="12"/>
          </p:nvPr>
        </p:nvSpPr>
        <p:spPr>
          <a:noFill/>
          <a:ln>
            <a:miter lim="800000"/>
            <a:headEnd/>
            <a:tailEnd/>
          </a:ln>
        </p:spPr>
        <p:txBody>
          <a:bodyPr/>
          <a:lstStyle/>
          <a:p>
            <a:fld id="{A6EFB5E4-B5E8-4591-BEF6-FF6335B170AF}" type="slidenum">
              <a:rPr lang="en-US" smtClean="0">
                <a:cs typeface="Arial" charset="0"/>
              </a:rPr>
              <a:pPr/>
              <a:t>67</a:t>
            </a:fld>
            <a:endParaRPr lang="en-US">
              <a:cs typeface="Arial" charset="0"/>
            </a:endParaRPr>
          </a:p>
        </p:txBody>
      </p:sp>
      <p:pic>
        <p:nvPicPr>
          <p:cNvPr id="13517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1111250"/>
            <a:ext cx="8763000" cy="5594350"/>
          </a:xfrm>
          <a:prstGeom prst="rect">
            <a:avLst/>
          </a:prstGeom>
          <a:noFill/>
          <a:ln w="9525">
            <a:noFill/>
            <a:miter lim="800000"/>
            <a:headEnd/>
            <a:tailEnd/>
          </a:ln>
        </p:spPr>
      </p:pic>
    </p:spTree>
    <p:extLst>
      <p:ext uri="{BB962C8B-B14F-4D97-AF65-F5344CB8AC3E}">
        <p14:creationId xmlns:p14="http://schemas.microsoft.com/office/powerpoint/2010/main" val="143557287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69525" y="4116969"/>
            <a:ext cx="2590800" cy="2409825"/>
          </a:xfrm>
          <a:prstGeom prst="rect">
            <a:avLst/>
          </a:prstGeom>
          <a:noFill/>
          <a:ln w="9525">
            <a:noFill/>
            <a:miter lim="800000"/>
            <a:headEnd/>
            <a:tailEnd/>
          </a:ln>
        </p:spPr>
      </p:pic>
      <p:sp>
        <p:nvSpPr>
          <p:cNvPr id="5" name="Title 4"/>
          <p:cNvSpPr>
            <a:spLocks noGrp="1"/>
          </p:cNvSpPr>
          <p:nvPr>
            <p:ph type="title"/>
          </p:nvPr>
        </p:nvSpPr>
        <p:spPr/>
        <p:txBody>
          <a:bodyPr/>
          <a:lstStyle/>
          <a:p>
            <a:r>
              <a:rPr lang="en-US" dirty="0"/>
              <a:t>Print Meet Results and Export</a:t>
            </a:r>
          </a:p>
        </p:txBody>
      </p:sp>
      <p:sp>
        <p:nvSpPr>
          <p:cNvPr id="6" name="Content Placeholder 5"/>
          <p:cNvSpPr>
            <a:spLocks noGrp="1"/>
          </p:cNvSpPr>
          <p:nvPr>
            <p:ph idx="1"/>
          </p:nvPr>
        </p:nvSpPr>
        <p:spPr/>
        <p:txBody>
          <a:bodyPr>
            <a:normAutofit fontScale="92500" lnSpcReduction="20000"/>
          </a:bodyPr>
          <a:lstStyle/>
          <a:p>
            <a:r>
              <a:rPr lang="en-US" dirty="0"/>
              <a:t>Print final meet results and attach cover sheet to be signed by referee =&gt; Official results</a:t>
            </a:r>
          </a:p>
          <a:p>
            <a:pPr lvl="1"/>
            <a:r>
              <a:rPr lang="en-US" dirty="0"/>
              <a:t>Can print other reports to help referee such as Reports | Meet Summary and select DQ Summary or 1</a:t>
            </a:r>
            <a:r>
              <a:rPr lang="en-US" baseline="30000" dirty="0"/>
              <a:t>st</a:t>
            </a:r>
            <a:r>
              <a:rPr lang="en-US" dirty="0"/>
              <a:t> Round Scratches</a:t>
            </a:r>
          </a:p>
          <a:p>
            <a:r>
              <a:rPr lang="en-US" dirty="0"/>
              <a:t>File | Backup</a:t>
            </a:r>
          </a:p>
          <a:p>
            <a:pPr lvl="1"/>
            <a:r>
              <a:rPr lang="en-US" dirty="0"/>
              <a:t>Creates a ZIP file containing the meet MDB file</a:t>
            </a:r>
          </a:p>
          <a:p>
            <a:pPr lvl="1"/>
            <a:r>
              <a:rPr lang="en-US" dirty="0"/>
              <a:t>Copy to visiting team</a:t>
            </a:r>
          </a:p>
          <a:p>
            <a:pPr lvl="1"/>
            <a:r>
              <a:rPr lang="en-US" dirty="0"/>
              <a:t>Copy to Division Data Coordinator via email</a:t>
            </a:r>
          </a:p>
          <a:p>
            <a:pPr lvl="1"/>
            <a:r>
              <a:rPr lang="en-US"/>
              <a:t>Please </a:t>
            </a:r>
            <a:r>
              <a:rPr lang="en-US" b="1">
                <a:solidFill>
                  <a:srgbClr val="FF0000"/>
                </a:solidFill>
              </a:rPr>
              <a:t>SEND THE BACKUP, NOT THE RESULTS</a:t>
            </a:r>
            <a:endParaRPr lang="en-US" b="1" dirty="0">
              <a:solidFill>
                <a:srgbClr val="FF0000"/>
              </a:solidFill>
            </a:endParaRPr>
          </a:p>
          <a:p>
            <a:pPr lvl="1"/>
            <a:r>
              <a:rPr lang="en-US" dirty="0"/>
              <a:t>Do not Lock the meet backup</a:t>
            </a:r>
          </a:p>
          <a:p>
            <a:r>
              <a:rPr lang="en-US" dirty="0"/>
              <a:t>File | Export | Meet Results for </a:t>
            </a:r>
            <a:br>
              <a:rPr lang="en-US" dirty="0"/>
            </a:br>
            <a:r>
              <a:rPr lang="en-US" dirty="0"/>
              <a:t>Team Manager or SWIMS or </a:t>
            </a:r>
            <a:br>
              <a:rPr lang="en-US" dirty="0"/>
            </a:br>
            <a:r>
              <a:rPr lang="en-US" dirty="0"/>
              <a:t>NCAA Database</a:t>
            </a:r>
          </a:p>
          <a:p>
            <a:pPr lvl="1"/>
            <a:r>
              <a:rPr lang="en-US" dirty="0"/>
              <a:t>Copies to both teams</a:t>
            </a:r>
          </a:p>
          <a:p>
            <a:endParaRPr lang="en-US" dirty="0"/>
          </a:p>
        </p:txBody>
      </p:sp>
      <p:sp>
        <p:nvSpPr>
          <p:cNvPr id="137220" name="Slide Number Placeholder 1"/>
          <p:cNvSpPr>
            <a:spLocks noGrp="1"/>
          </p:cNvSpPr>
          <p:nvPr>
            <p:ph type="sldNum" sz="quarter" idx="12"/>
          </p:nvPr>
        </p:nvSpPr>
        <p:spPr/>
        <p:txBody>
          <a:bodyPr/>
          <a:lstStyle/>
          <a:p>
            <a:fld id="{B1B6DE09-2E3A-4328-AF5E-0739CF657A32}" type="slidenum">
              <a:rPr lang="en-US" smtClean="0"/>
              <a:pPr/>
              <a:t>68</a:t>
            </a:fld>
            <a:endParaRPr lang="en-US"/>
          </a:p>
        </p:txBody>
      </p:sp>
    </p:spTree>
    <p:extLst>
      <p:ext uri="{BB962C8B-B14F-4D97-AF65-F5344CB8AC3E}">
        <p14:creationId xmlns:p14="http://schemas.microsoft.com/office/powerpoint/2010/main" val="364729393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8" name="Rectangle 6"/>
          <p:cNvSpPr>
            <a:spLocks noGrp="1" noRot="1" noChangeArrowheads="1"/>
          </p:cNvSpPr>
          <p:nvPr>
            <p:ph type="title"/>
          </p:nvPr>
        </p:nvSpPr>
        <p:spPr>
          <a:xfrm>
            <a:off x="609600" y="0"/>
            <a:ext cx="7772400" cy="1143000"/>
          </a:xfrm>
        </p:spPr>
        <p:txBody>
          <a:bodyPr/>
          <a:lstStyle/>
          <a:p>
            <a:pPr eaLnBrk="1" hangingPunct="1">
              <a:defRPr/>
            </a:pPr>
            <a:r>
              <a:rPr lang="en-US"/>
              <a:t>Results by Event</a:t>
            </a:r>
          </a:p>
        </p:txBody>
      </p:sp>
      <p:sp>
        <p:nvSpPr>
          <p:cNvPr id="131075" name="Slide Number Placeholder 1"/>
          <p:cNvSpPr>
            <a:spLocks noGrp="1"/>
          </p:cNvSpPr>
          <p:nvPr>
            <p:ph type="sldNum" sz="quarter" idx="12"/>
          </p:nvPr>
        </p:nvSpPr>
        <p:spPr>
          <a:noFill/>
          <a:ln>
            <a:miter lim="800000"/>
            <a:headEnd/>
            <a:tailEnd/>
          </a:ln>
        </p:spPr>
        <p:txBody>
          <a:bodyPr/>
          <a:lstStyle/>
          <a:p>
            <a:fld id="{076C8517-97AE-4073-892B-87896EC7F321}" type="slidenum">
              <a:rPr lang="en-US" smtClean="0">
                <a:cs typeface="Arial" charset="0"/>
              </a:rPr>
              <a:pPr/>
              <a:t>69</a:t>
            </a:fld>
            <a:endParaRPr lang="en-US">
              <a:cs typeface="Arial" charset="0"/>
            </a:endParaRPr>
          </a:p>
        </p:txBody>
      </p:sp>
      <p:pic>
        <p:nvPicPr>
          <p:cNvPr id="131074" name="Picture 7"/>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8642"/>
          <a:stretch/>
        </p:blipFill>
        <p:spPr bwMode="auto">
          <a:xfrm>
            <a:off x="990600" y="1160967"/>
            <a:ext cx="7086600" cy="5392233"/>
          </a:xfrm>
          <a:prstGeom prst="rect">
            <a:avLst/>
          </a:prstGeom>
          <a:noFill/>
          <a:ln w="9525">
            <a:noFill/>
            <a:miter lim="800000"/>
            <a:headEnd/>
            <a:tailEnd/>
          </a:ln>
        </p:spPr>
      </p:pic>
    </p:spTree>
    <p:extLst>
      <p:ext uri="{BB962C8B-B14F-4D97-AF65-F5344CB8AC3E}">
        <p14:creationId xmlns:p14="http://schemas.microsoft.com/office/powerpoint/2010/main" val="222501946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5" name="Picture 1028"/>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423"/>
          <a:stretch/>
        </p:blipFill>
        <p:spPr bwMode="auto">
          <a:xfrm>
            <a:off x="1066800" y="1143000"/>
            <a:ext cx="7191375" cy="5098228"/>
          </a:xfrm>
          <a:prstGeom prst="rect">
            <a:avLst/>
          </a:prstGeom>
          <a:noFill/>
          <a:ln w="9525">
            <a:noFill/>
            <a:miter lim="800000"/>
            <a:headEnd/>
            <a:tailEnd/>
          </a:ln>
        </p:spPr>
      </p:pic>
      <p:sp>
        <p:nvSpPr>
          <p:cNvPr id="2" name="Title 1"/>
          <p:cNvSpPr>
            <a:spLocks noGrp="1"/>
          </p:cNvSpPr>
          <p:nvPr>
            <p:ph type="title"/>
          </p:nvPr>
        </p:nvSpPr>
        <p:spPr/>
        <p:txBody>
          <a:bodyPr/>
          <a:lstStyle/>
          <a:p>
            <a:r>
              <a:rPr lang="en-US"/>
              <a:t>Results by Swimmer</a:t>
            </a:r>
            <a:endParaRPr lang="en-US" dirty="0"/>
          </a:p>
        </p:txBody>
      </p:sp>
      <p:sp>
        <p:nvSpPr>
          <p:cNvPr id="149507" name="Slide Number Placeholder 1"/>
          <p:cNvSpPr>
            <a:spLocks noGrp="1"/>
          </p:cNvSpPr>
          <p:nvPr>
            <p:ph type="sldNum" sz="quarter" idx="12"/>
          </p:nvPr>
        </p:nvSpPr>
        <p:spPr/>
        <p:txBody>
          <a:bodyPr/>
          <a:lstStyle/>
          <a:p>
            <a:fld id="{8A49E3F3-ACEC-4F7F-A18C-41578274F69F}" type="slidenum">
              <a:rPr lang="en-US" smtClean="0"/>
              <a:pPr/>
              <a:t>70</a:t>
            </a:fld>
            <a:endParaRPr lang="en-US"/>
          </a:p>
        </p:txBody>
      </p:sp>
    </p:spTree>
    <p:extLst>
      <p:ext uri="{BB962C8B-B14F-4D97-AF65-F5344CB8AC3E}">
        <p14:creationId xmlns:p14="http://schemas.microsoft.com/office/powerpoint/2010/main" val="232420710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2" name="Rectangle 2"/>
          <p:cNvSpPr>
            <a:spLocks noGrp="1" noRot="1" noChangeArrowheads="1"/>
          </p:cNvSpPr>
          <p:nvPr>
            <p:ph type="ctrTitle"/>
          </p:nvPr>
        </p:nvSpPr>
        <p:spPr>
          <a:xfrm>
            <a:off x="685800" y="2203718"/>
            <a:ext cx="7772400" cy="1323439"/>
          </a:xfrm>
        </p:spPr>
        <p:txBody>
          <a:bodyPr/>
          <a:lstStyle/>
          <a:p>
            <a:r>
              <a:rPr lang="en-US" i="1" dirty="0"/>
              <a:t>Team Manager</a:t>
            </a:r>
            <a:br>
              <a:rPr lang="en-US" dirty="0"/>
            </a:br>
            <a:r>
              <a:rPr lang="en-US" dirty="0"/>
              <a:t>Post-Meet Activities</a:t>
            </a:r>
          </a:p>
        </p:txBody>
      </p:sp>
      <p:sp>
        <p:nvSpPr>
          <p:cNvPr id="5" name="Subtitle 4"/>
          <p:cNvSpPr>
            <a:spLocks noGrp="1"/>
          </p:cNvSpPr>
          <p:nvPr>
            <p:ph type="subTitle" idx="1"/>
          </p:nvPr>
        </p:nvSpPr>
        <p:spPr/>
        <p:txBody>
          <a:bodyPr/>
          <a:lstStyle/>
          <a:p>
            <a:r>
              <a:rPr lang="en-US" dirty="0"/>
              <a:t>Import Results</a:t>
            </a:r>
          </a:p>
          <a:p>
            <a:r>
              <a:rPr lang="en-US" dirty="0"/>
              <a:t>Generate Reports</a:t>
            </a:r>
          </a:p>
        </p:txBody>
      </p:sp>
      <p:sp>
        <p:nvSpPr>
          <p:cNvPr id="139266" name="Slide Number Placeholder 1"/>
          <p:cNvSpPr>
            <a:spLocks noGrp="1"/>
          </p:cNvSpPr>
          <p:nvPr>
            <p:ph type="sldNum" sz="quarter" idx="12"/>
          </p:nvPr>
        </p:nvSpPr>
        <p:spPr/>
        <p:txBody>
          <a:bodyPr/>
          <a:lstStyle/>
          <a:p>
            <a:fld id="{342FDB98-3BBE-4FD1-A42F-976516E46962}" type="slidenum">
              <a:rPr lang="en-US" smtClean="0"/>
              <a:pPr/>
              <a:t>71</a:t>
            </a:fld>
            <a:endParaRPr lang="en-US"/>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1026"/>
          <p:cNvSpPr>
            <a:spLocks noGrp="1" noRot="1" noChangeArrowheads="1"/>
          </p:cNvSpPr>
          <p:nvPr>
            <p:ph type="title"/>
          </p:nvPr>
        </p:nvSpPr>
        <p:spPr/>
        <p:txBody>
          <a:bodyPr/>
          <a:lstStyle/>
          <a:p>
            <a:r>
              <a:rPr lang="en-US"/>
              <a:t>Import Meet Results into TM</a:t>
            </a:r>
          </a:p>
        </p:txBody>
      </p:sp>
      <p:sp>
        <p:nvSpPr>
          <p:cNvPr id="77827" name="Rectangle 1027"/>
          <p:cNvSpPr>
            <a:spLocks noGrp="1" noChangeArrowheads="1"/>
          </p:cNvSpPr>
          <p:nvPr>
            <p:ph idx="1"/>
          </p:nvPr>
        </p:nvSpPr>
        <p:spPr/>
        <p:txBody>
          <a:bodyPr/>
          <a:lstStyle/>
          <a:p>
            <a:r>
              <a:rPr lang="en-US" dirty="0"/>
              <a:t>After the meet is over, File | Import | Meet Results</a:t>
            </a:r>
          </a:p>
          <a:p>
            <a:pPr lvl="1"/>
            <a:r>
              <a:rPr lang="en-US" dirty="0"/>
              <a:t>Athletes and times from either or both teams can be brought into your team database</a:t>
            </a:r>
          </a:p>
          <a:p>
            <a:pPr lvl="1"/>
            <a:r>
              <a:rPr lang="en-US" dirty="0"/>
              <a:t>DDC will also provide files from other teams in your division</a:t>
            </a:r>
          </a:p>
        </p:txBody>
      </p:sp>
      <p:sp>
        <p:nvSpPr>
          <p:cNvPr id="141315" name="Slide Number Placeholder 1"/>
          <p:cNvSpPr>
            <a:spLocks noGrp="1"/>
          </p:cNvSpPr>
          <p:nvPr>
            <p:ph type="sldNum" sz="quarter" idx="12"/>
          </p:nvPr>
        </p:nvSpPr>
        <p:spPr/>
        <p:txBody>
          <a:bodyPr/>
          <a:lstStyle/>
          <a:p>
            <a:fld id="{669D6A32-010E-4548-91F9-B91A1F84DD42}" type="slidenum">
              <a:rPr lang="en-US" smtClean="0"/>
              <a:pPr/>
              <a:t>72</a:t>
            </a:fld>
            <a:endParaRPr lang="en-US"/>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16" name="Rectangle 16"/>
          <p:cNvSpPr>
            <a:spLocks noGrp="1" noRot="1" noChangeArrowheads="1"/>
          </p:cNvSpPr>
          <p:nvPr>
            <p:ph type="title"/>
          </p:nvPr>
        </p:nvSpPr>
        <p:spPr/>
        <p:txBody>
          <a:bodyPr/>
          <a:lstStyle/>
          <a:p>
            <a:r>
              <a:rPr lang="en-US" dirty="0"/>
              <a:t> TM Update Team Records</a:t>
            </a:r>
          </a:p>
        </p:txBody>
      </p:sp>
      <p:sp>
        <p:nvSpPr>
          <p:cNvPr id="51204" name="Slide Number Placeholder 1"/>
          <p:cNvSpPr>
            <a:spLocks noGrp="1"/>
          </p:cNvSpPr>
          <p:nvPr>
            <p:ph type="sldNum" sz="quarter" idx="12"/>
          </p:nvPr>
        </p:nvSpPr>
        <p:spPr/>
        <p:txBody>
          <a:bodyPr/>
          <a:lstStyle/>
          <a:p>
            <a:fld id="{22A7DF50-5752-4E9E-8DB3-BD06B6120908}" type="slidenum">
              <a:rPr lang="en-US" smtClean="0"/>
              <a:pPr/>
              <a:t>73</a:t>
            </a:fld>
            <a:endParaRPr lang="en-US"/>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22118" b="43378"/>
          <a:stretch/>
        </p:blipFill>
        <p:spPr bwMode="auto">
          <a:xfrm>
            <a:off x="76200" y="1066800"/>
            <a:ext cx="5838406" cy="42180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4922520" y="1309516"/>
            <a:ext cx="4156906" cy="40784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ounded Rectangle 3"/>
          <p:cNvSpPr/>
          <p:nvPr/>
        </p:nvSpPr>
        <p:spPr bwMode="auto">
          <a:xfrm>
            <a:off x="1299823" y="1409769"/>
            <a:ext cx="228600" cy="152400"/>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
        <p:nvSpPr>
          <p:cNvPr id="13" name="TextBox 6"/>
          <p:cNvSpPr txBox="1">
            <a:spLocks noChangeArrowheads="1"/>
          </p:cNvSpPr>
          <p:nvPr/>
        </p:nvSpPr>
        <p:spPr bwMode="auto">
          <a:xfrm>
            <a:off x="280012" y="2286000"/>
            <a:ext cx="1134111" cy="307777"/>
          </a:xfrm>
          <a:prstGeom prst="rect">
            <a:avLst/>
          </a:prstGeom>
          <a:solidFill>
            <a:schemeClr val="bg1"/>
          </a:solidFill>
          <a:ln w="9525">
            <a:noFill/>
            <a:miter lim="800000"/>
            <a:headEnd/>
            <a:tailEnd/>
          </a:ln>
        </p:spPr>
        <p:txBody>
          <a:bodyPr wrap="square">
            <a:spAutoFit/>
          </a:bodyPr>
          <a:lstStyle/>
          <a:p>
            <a:pPr eaLnBrk="0" hangingPunct="0"/>
            <a:r>
              <a:rPr lang="en-US" sz="1400" i="0" dirty="0">
                <a:solidFill>
                  <a:srgbClr val="FF0000"/>
                </a:solidFill>
                <a:latin typeface="Tahoma" pitchFamily="34" charset="0"/>
                <a:cs typeface="Tahoma" pitchFamily="34" charset="0"/>
              </a:rPr>
              <a:t>Edit Record</a:t>
            </a:r>
          </a:p>
        </p:txBody>
      </p:sp>
      <p:cxnSp>
        <p:nvCxnSpPr>
          <p:cNvPr id="14" name="Straight Arrow Connector 3"/>
          <p:cNvCxnSpPr>
            <a:cxnSpLocks noChangeShapeType="1"/>
            <a:stCxn id="13" idx="0"/>
            <a:endCxn id="4" idx="1"/>
          </p:cNvCxnSpPr>
          <p:nvPr/>
        </p:nvCxnSpPr>
        <p:spPr bwMode="auto">
          <a:xfrm flipV="1">
            <a:off x="847068" y="1485969"/>
            <a:ext cx="452755" cy="800031"/>
          </a:xfrm>
          <a:prstGeom prst="straightConnector1">
            <a:avLst/>
          </a:prstGeom>
          <a:noFill/>
          <a:ln w="9525" algn="ctr">
            <a:solidFill>
              <a:srgbClr val="FF0000"/>
            </a:solidFill>
            <a:round/>
            <a:headEnd/>
            <a:tailEnd type="arrow" w="med" len="med"/>
          </a:ln>
        </p:spPr>
      </p:cxnSp>
      <p:sp>
        <p:nvSpPr>
          <p:cNvPr id="15" name="TextBox 14"/>
          <p:cNvSpPr txBox="1"/>
          <p:nvPr/>
        </p:nvSpPr>
        <p:spPr>
          <a:xfrm>
            <a:off x="533400" y="5257562"/>
            <a:ext cx="7924799" cy="1600438"/>
          </a:xfrm>
          <a:prstGeom prst="rect">
            <a:avLst/>
          </a:prstGeom>
          <a:noFill/>
        </p:spPr>
        <p:txBody>
          <a:bodyPr wrap="square" rtlCol="0">
            <a:spAutoFit/>
          </a:bodyPr>
          <a:lstStyle/>
          <a:p>
            <a:r>
              <a:rPr lang="en-US" sz="1400" i="0" dirty="0">
                <a:latin typeface="Tahoma" pitchFamily="34" charset="0"/>
                <a:ea typeface="Tahoma" pitchFamily="34" charset="0"/>
                <a:cs typeface="Tahoma" pitchFamily="34" charset="0"/>
              </a:rPr>
              <a:t>Notes about records</a:t>
            </a:r>
          </a:p>
          <a:p>
            <a:pPr marL="285750" indent="-285750">
              <a:buFontTx/>
              <a:buChar char="-"/>
            </a:pPr>
            <a:r>
              <a:rPr lang="en-US" sz="1400" i="0" dirty="0">
                <a:latin typeface="Tahoma" pitchFamily="34" charset="0"/>
                <a:ea typeface="Tahoma" pitchFamily="34" charset="0"/>
                <a:cs typeface="Tahoma" pitchFamily="34" charset="0"/>
              </a:rPr>
              <a:t>Mixed Age 200 Freestyle Relay is seen by software same as 15-18 200 Freestyle Relay (Relay Carnival) so best not to let software automatically update records after Relay Carnival or at all</a:t>
            </a:r>
          </a:p>
          <a:p>
            <a:pPr marL="285750" indent="-285750">
              <a:buFontTx/>
              <a:buChar char="-"/>
            </a:pPr>
            <a:r>
              <a:rPr lang="en-US" sz="1400" i="0" dirty="0">
                <a:latin typeface="Tahoma" pitchFamily="34" charset="0"/>
                <a:ea typeface="Tahoma" pitchFamily="34" charset="0"/>
                <a:cs typeface="Tahoma" pitchFamily="34" charset="0"/>
              </a:rPr>
              <a:t>If your team tracks 8&amp;Under IM records you also need to make a 10&amp;Under IM record for </a:t>
            </a:r>
            <a:r>
              <a:rPr lang="en-US" sz="1400" i="0" dirty="0" err="1">
                <a:latin typeface="Tahoma" pitchFamily="34" charset="0"/>
                <a:ea typeface="Tahoma" pitchFamily="34" charset="0"/>
                <a:cs typeface="Tahoma" pitchFamily="34" charset="0"/>
              </a:rPr>
              <a:t>Divisionals</a:t>
            </a:r>
            <a:r>
              <a:rPr lang="en-US" sz="1400" i="0" dirty="0">
                <a:latin typeface="Tahoma" pitchFamily="34" charset="0"/>
                <a:ea typeface="Tahoma" pitchFamily="34" charset="0"/>
                <a:cs typeface="Tahoma" pitchFamily="34" charset="0"/>
              </a:rPr>
              <a:t> – event name has to match</a:t>
            </a:r>
          </a:p>
          <a:p>
            <a:pPr marL="285750" indent="-285750">
              <a:buFontTx/>
              <a:buChar char="-"/>
            </a:pPr>
            <a:r>
              <a:rPr lang="en-US" sz="1400" i="0" dirty="0">
                <a:latin typeface="Tahoma" pitchFamily="34" charset="0"/>
                <a:ea typeface="Tahoma" pitchFamily="34" charset="0"/>
                <a:cs typeface="Tahoma" pitchFamily="34" charset="0"/>
              </a:rPr>
              <a:t>8&amp;Under Medley Relay is now a true medley relay not a modified relay, to preserve modified medley relay record need to create a new event such as 200 Medley Relay</a:t>
            </a:r>
          </a:p>
        </p:txBody>
      </p:sp>
      <p:sp>
        <p:nvSpPr>
          <p:cNvPr id="22" name="Rounded Rectangle 21"/>
          <p:cNvSpPr/>
          <p:nvPr/>
        </p:nvSpPr>
        <p:spPr bwMode="auto">
          <a:xfrm>
            <a:off x="457200" y="5090160"/>
            <a:ext cx="4038600" cy="152162"/>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
        <p:nvSpPr>
          <p:cNvPr id="24" name="Rounded Rectangle 23"/>
          <p:cNvSpPr/>
          <p:nvPr/>
        </p:nvSpPr>
        <p:spPr bwMode="auto">
          <a:xfrm>
            <a:off x="457200" y="4648200"/>
            <a:ext cx="4038600" cy="152400"/>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
        <p:nvSpPr>
          <p:cNvPr id="17" name="Rounded Rectangle 16"/>
          <p:cNvSpPr/>
          <p:nvPr/>
        </p:nvSpPr>
        <p:spPr bwMode="auto">
          <a:xfrm>
            <a:off x="426720" y="4495800"/>
            <a:ext cx="4069080" cy="152400"/>
          </a:xfrm>
          <a:prstGeom prst="roundRect">
            <a:avLst/>
          </a:prstGeom>
          <a:noFill/>
          <a:ln w="19050" cap="flat" cmpd="sng" algn="ctr">
            <a:solidFill>
              <a:schemeClr val="accent6"/>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18" charset="0"/>
            </a:endParaRPr>
          </a:p>
        </p:txBody>
      </p:sp>
    </p:spTree>
    <p:extLst>
      <p:ext uri="{BB962C8B-B14F-4D97-AF65-F5344CB8AC3E}">
        <p14:creationId xmlns:p14="http://schemas.microsoft.com/office/powerpoint/2010/main" val="234594617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Rot="1" noChangeArrowheads="1"/>
          </p:cNvSpPr>
          <p:nvPr>
            <p:ph type="title"/>
          </p:nvPr>
        </p:nvSpPr>
        <p:spPr/>
        <p:txBody>
          <a:bodyPr/>
          <a:lstStyle/>
          <a:p>
            <a:r>
              <a:rPr lang="en-US"/>
              <a:t>Generate Reports in TM</a:t>
            </a:r>
          </a:p>
        </p:txBody>
      </p:sp>
      <p:sp>
        <p:nvSpPr>
          <p:cNvPr id="198659" name="Rectangle 3"/>
          <p:cNvSpPr>
            <a:spLocks noGrp="1" noChangeArrowheads="1"/>
          </p:cNvSpPr>
          <p:nvPr>
            <p:ph idx="1"/>
          </p:nvPr>
        </p:nvSpPr>
        <p:spPr/>
        <p:txBody>
          <a:bodyPr>
            <a:normAutofit lnSpcReduction="10000"/>
          </a:bodyPr>
          <a:lstStyle/>
          <a:p>
            <a:r>
              <a:rPr lang="en-US" dirty="0"/>
              <a:t>Reports | Meet Results</a:t>
            </a:r>
          </a:p>
          <a:p>
            <a:pPr lvl="1"/>
            <a:r>
              <a:rPr lang="en-US" dirty="0"/>
              <a:t>Display by event or by swimmer</a:t>
            </a:r>
          </a:p>
          <a:p>
            <a:pPr lvl="1"/>
            <a:r>
              <a:rPr lang="en-US" dirty="0"/>
              <a:t>Time improvement shown is against best time in system unless you specify otherwise</a:t>
            </a:r>
          </a:p>
          <a:p>
            <a:r>
              <a:rPr lang="en-US" dirty="0"/>
              <a:t>Reports | Performance </a:t>
            </a:r>
          </a:p>
          <a:p>
            <a:pPr lvl="1"/>
            <a:r>
              <a:rPr lang="en-US" dirty="0"/>
              <a:t>Check for and update team records via Record Match</a:t>
            </a:r>
          </a:p>
          <a:p>
            <a:pPr lvl="2"/>
            <a:r>
              <a:rPr lang="en-US" dirty="0"/>
              <a:t>Be careful after Relay Carnival as the 15-18 200 Free Relay will update the Mixed Age 200 Free Relay record</a:t>
            </a:r>
          </a:p>
          <a:p>
            <a:pPr lvl="2"/>
            <a:r>
              <a:rPr lang="en-US" dirty="0"/>
              <a:t>Preview record breakers prior to checking Update Records checkbox</a:t>
            </a:r>
          </a:p>
          <a:p>
            <a:pPr lvl="1"/>
            <a:r>
              <a:rPr lang="en-US" dirty="0"/>
              <a:t>Generate team ladders via Top Times </a:t>
            </a:r>
          </a:p>
          <a:p>
            <a:pPr lvl="1"/>
            <a:r>
              <a:rPr lang="en-US" dirty="0"/>
              <a:t>Generate results reports via Meet Results </a:t>
            </a:r>
          </a:p>
          <a:p>
            <a:pPr lvl="1"/>
            <a:r>
              <a:rPr lang="en-US" dirty="0"/>
              <a:t>When you find a report you like, tell TM to memorize it</a:t>
            </a:r>
          </a:p>
        </p:txBody>
      </p:sp>
      <p:sp>
        <p:nvSpPr>
          <p:cNvPr id="143363" name="Slide Number Placeholder 1"/>
          <p:cNvSpPr>
            <a:spLocks noGrp="1"/>
          </p:cNvSpPr>
          <p:nvPr>
            <p:ph type="sldNum" sz="quarter" idx="12"/>
          </p:nvPr>
        </p:nvSpPr>
        <p:spPr/>
        <p:txBody>
          <a:bodyPr/>
          <a:lstStyle/>
          <a:p>
            <a:fld id="{345F1123-F804-4ABE-88AB-0A894720C8F1}" type="slidenum">
              <a:rPr lang="en-US" smtClean="0"/>
              <a:pPr/>
              <a:t>74</a:t>
            </a:fld>
            <a:endParaRPr lang="en-US"/>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309577" y="1676400"/>
            <a:ext cx="6539024" cy="49530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8850" name="Rectangle 2"/>
          <p:cNvSpPr>
            <a:spLocks noGrp="1" noRot="1" noChangeArrowheads="1"/>
          </p:cNvSpPr>
          <p:nvPr>
            <p:ph type="title"/>
          </p:nvPr>
        </p:nvSpPr>
        <p:spPr/>
        <p:txBody>
          <a:bodyPr/>
          <a:lstStyle/>
          <a:p>
            <a:r>
              <a:rPr lang="en-US"/>
              <a:t>Generate Ladder Reports in TM</a:t>
            </a:r>
          </a:p>
        </p:txBody>
      </p:sp>
      <p:sp>
        <p:nvSpPr>
          <p:cNvPr id="78851" name="Rectangle 3"/>
          <p:cNvSpPr>
            <a:spLocks noGrp="1" noChangeArrowheads="1"/>
          </p:cNvSpPr>
          <p:nvPr>
            <p:ph idx="1"/>
          </p:nvPr>
        </p:nvSpPr>
        <p:spPr>
          <a:xfrm>
            <a:off x="464289" y="985507"/>
            <a:ext cx="8229600" cy="5486400"/>
          </a:xfrm>
        </p:spPr>
        <p:txBody>
          <a:bodyPr/>
          <a:lstStyle/>
          <a:p>
            <a:r>
              <a:rPr lang="en-US" dirty="0"/>
              <a:t>Reports | Performance | Top Times</a:t>
            </a:r>
          </a:p>
          <a:p>
            <a:pPr lvl="1"/>
            <a:endParaRPr lang="en-US" dirty="0"/>
          </a:p>
        </p:txBody>
      </p:sp>
      <p:sp>
        <p:nvSpPr>
          <p:cNvPr id="145413" name="Slide Number Placeholder 1"/>
          <p:cNvSpPr>
            <a:spLocks noGrp="1"/>
          </p:cNvSpPr>
          <p:nvPr>
            <p:ph type="sldNum" sz="quarter" idx="12"/>
          </p:nvPr>
        </p:nvSpPr>
        <p:spPr/>
        <p:txBody>
          <a:bodyPr/>
          <a:lstStyle/>
          <a:p>
            <a:fld id="{DB2FD51B-802F-4917-AAF8-36BD8E1D8078}" type="slidenum">
              <a:rPr lang="en-US" smtClean="0"/>
              <a:pPr/>
              <a:t>75</a:t>
            </a:fld>
            <a:endParaRPr lang="en-US"/>
          </a:p>
        </p:txBody>
      </p:sp>
      <p:pic>
        <p:nvPicPr>
          <p:cNvPr id="78856" name="Picture 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0400" y="3886200"/>
            <a:ext cx="2514600" cy="947738"/>
          </a:xfrm>
          <a:prstGeom prst="rect">
            <a:avLst/>
          </a:prstGeom>
          <a:noFill/>
          <a:ln w="9525">
            <a:noFill/>
            <a:miter lim="800000"/>
            <a:headEnd/>
            <a:tailEnd/>
          </a:ln>
        </p:spPr>
      </p:pic>
      <p:sp>
        <p:nvSpPr>
          <p:cNvPr id="8" name="Rectangle 6"/>
          <p:cNvSpPr>
            <a:spLocks noChangeArrowheads="1"/>
          </p:cNvSpPr>
          <p:nvPr/>
        </p:nvSpPr>
        <p:spPr bwMode="auto">
          <a:xfrm>
            <a:off x="5181600" y="3190009"/>
            <a:ext cx="1600200" cy="132802"/>
          </a:xfrm>
          <a:prstGeom prst="rect">
            <a:avLst/>
          </a:prstGeom>
          <a:noFill/>
          <a:ln w="19050">
            <a:solidFill>
              <a:srgbClr val="FF0000"/>
            </a:solidFill>
            <a:miter lim="800000"/>
            <a:headEnd/>
            <a:tailEnd/>
          </a:ln>
        </p:spPr>
        <p:txBody>
          <a:bodyPr wrap="none" anchor="ctr"/>
          <a:lstStyle/>
          <a:p>
            <a:pPr eaLnBrk="0" hangingPunct="0"/>
            <a:endParaRPr lang="en-US"/>
          </a:p>
        </p:txBody>
      </p:sp>
      <p:sp>
        <p:nvSpPr>
          <p:cNvPr id="12" name="TextBox 11"/>
          <p:cNvSpPr txBox="1"/>
          <p:nvPr/>
        </p:nvSpPr>
        <p:spPr>
          <a:xfrm>
            <a:off x="7848601" y="3384269"/>
            <a:ext cx="1295400" cy="738664"/>
          </a:xfrm>
          <a:prstGeom prst="rect">
            <a:avLst/>
          </a:prstGeom>
          <a:noFill/>
        </p:spPr>
        <p:txBody>
          <a:bodyPr wrap="square" rtlCol="0">
            <a:spAutoFit/>
          </a:bodyPr>
          <a:lstStyle/>
          <a:p>
            <a:r>
              <a:rPr lang="en-US" sz="1400" i="0" dirty="0">
                <a:solidFill>
                  <a:srgbClr val="FF0000"/>
                </a:solidFill>
                <a:latin typeface="Tahoma" pitchFamily="34" charset="0"/>
                <a:ea typeface="Tahoma" pitchFamily="34" charset="0"/>
                <a:cs typeface="Tahoma" pitchFamily="34" charset="0"/>
              </a:rPr>
              <a:t>If want times converted from yards</a:t>
            </a:r>
          </a:p>
        </p:txBody>
      </p:sp>
      <p:cxnSp>
        <p:nvCxnSpPr>
          <p:cNvPr id="13" name="Straight Arrow Connector 12"/>
          <p:cNvCxnSpPr>
            <a:stCxn id="12" idx="1"/>
          </p:cNvCxnSpPr>
          <p:nvPr/>
        </p:nvCxnSpPr>
        <p:spPr bwMode="auto">
          <a:xfrm flipH="1" flipV="1">
            <a:off x="6781800" y="3703813"/>
            <a:ext cx="1066801" cy="49788"/>
          </a:xfrm>
          <a:prstGeom prst="straightConnector1">
            <a:avLst/>
          </a:prstGeom>
          <a:solidFill>
            <a:schemeClr val="accent1"/>
          </a:solidFill>
          <a:ln w="9525" cap="flat" cmpd="sng" algn="ctr">
            <a:solidFill>
              <a:srgbClr val="FF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 name="Rectangle 6"/>
          <p:cNvSpPr>
            <a:spLocks noChangeArrowheads="1"/>
          </p:cNvSpPr>
          <p:nvPr/>
        </p:nvSpPr>
        <p:spPr bwMode="auto">
          <a:xfrm>
            <a:off x="1676400" y="6191252"/>
            <a:ext cx="1143000" cy="132802"/>
          </a:xfrm>
          <a:prstGeom prst="rect">
            <a:avLst/>
          </a:prstGeom>
          <a:noFill/>
          <a:ln w="19050">
            <a:solidFill>
              <a:srgbClr val="FF0000"/>
            </a:solidFill>
            <a:miter lim="800000"/>
            <a:headEnd/>
            <a:tailEnd/>
          </a:ln>
        </p:spPr>
        <p:txBody>
          <a:bodyPr wrap="none" anchor="ctr"/>
          <a:lstStyle/>
          <a:p>
            <a:pPr eaLnBrk="0" hangingPunct="0"/>
            <a:endParaRPr lang="en-US"/>
          </a:p>
        </p:txBody>
      </p:sp>
      <p:sp>
        <p:nvSpPr>
          <p:cNvPr id="17" name="Rectangle 6"/>
          <p:cNvSpPr>
            <a:spLocks noChangeArrowheads="1"/>
          </p:cNvSpPr>
          <p:nvPr/>
        </p:nvSpPr>
        <p:spPr bwMode="auto">
          <a:xfrm>
            <a:off x="5410200" y="5638800"/>
            <a:ext cx="1447800" cy="285202"/>
          </a:xfrm>
          <a:prstGeom prst="rect">
            <a:avLst/>
          </a:prstGeom>
          <a:noFill/>
          <a:ln w="19050">
            <a:solidFill>
              <a:srgbClr val="FF0000"/>
            </a:solidFill>
            <a:miter lim="800000"/>
            <a:headEnd/>
            <a:tailEnd/>
          </a:ln>
        </p:spPr>
        <p:txBody>
          <a:bodyPr wrap="none" anchor="ctr"/>
          <a:lstStyle/>
          <a:p>
            <a:pPr eaLnBrk="0" hangingPunct="0"/>
            <a:endParaRPr lang="en-US"/>
          </a:p>
        </p:txBody>
      </p:sp>
      <p:sp>
        <p:nvSpPr>
          <p:cNvPr id="18" name="Rectangle 6"/>
          <p:cNvSpPr>
            <a:spLocks noChangeArrowheads="1"/>
          </p:cNvSpPr>
          <p:nvPr/>
        </p:nvSpPr>
        <p:spPr bwMode="auto">
          <a:xfrm>
            <a:off x="1905000" y="2286000"/>
            <a:ext cx="1143000" cy="249382"/>
          </a:xfrm>
          <a:prstGeom prst="rect">
            <a:avLst/>
          </a:prstGeom>
          <a:noFill/>
          <a:ln w="19050">
            <a:solidFill>
              <a:srgbClr val="FF0000"/>
            </a:solidFill>
            <a:miter lim="800000"/>
            <a:headEnd/>
            <a:tailEnd/>
          </a:ln>
        </p:spPr>
        <p:txBody>
          <a:bodyPr wrap="none" anchor="ctr"/>
          <a:lstStyle/>
          <a:p>
            <a:pPr eaLnBrk="0" hangingPunct="0"/>
            <a:endParaRPr lang="en-US"/>
          </a:p>
        </p:txBody>
      </p:sp>
      <p:sp>
        <p:nvSpPr>
          <p:cNvPr id="19" name="TextBox 18"/>
          <p:cNvSpPr txBox="1"/>
          <p:nvPr/>
        </p:nvSpPr>
        <p:spPr>
          <a:xfrm>
            <a:off x="79664" y="3604736"/>
            <a:ext cx="1295400" cy="738664"/>
          </a:xfrm>
          <a:prstGeom prst="rect">
            <a:avLst/>
          </a:prstGeom>
          <a:noFill/>
        </p:spPr>
        <p:txBody>
          <a:bodyPr wrap="square" rtlCol="0">
            <a:spAutoFit/>
          </a:bodyPr>
          <a:lstStyle/>
          <a:p>
            <a:r>
              <a:rPr lang="en-US" sz="1400" i="0" dirty="0">
                <a:solidFill>
                  <a:srgbClr val="FF0000"/>
                </a:solidFill>
                <a:latin typeface="Tahoma" pitchFamily="34" charset="0"/>
                <a:ea typeface="Tahoma" pitchFamily="34" charset="0"/>
                <a:cs typeface="Tahoma" pitchFamily="34" charset="0"/>
              </a:rPr>
              <a:t>Can use to show multiple teams</a:t>
            </a:r>
          </a:p>
        </p:txBody>
      </p:sp>
      <p:cxnSp>
        <p:nvCxnSpPr>
          <p:cNvPr id="20" name="Straight Arrow Connector 19"/>
          <p:cNvCxnSpPr>
            <a:stCxn id="19" idx="3"/>
          </p:cNvCxnSpPr>
          <p:nvPr/>
        </p:nvCxnSpPr>
        <p:spPr bwMode="auto">
          <a:xfrm flipV="1">
            <a:off x="1375064" y="3886200"/>
            <a:ext cx="872836" cy="87868"/>
          </a:xfrm>
          <a:prstGeom prst="straightConnector1">
            <a:avLst/>
          </a:prstGeom>
          <a:solidFill>
            <a:schemeClr val="accent1"/>
          </a:solidFill>
          <a:ln w="9525" cap="flat" cmpd="sng" algn="ctr">
            <a:solidFill>
              <a:srgbClr val="FF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 name="TextBox 23"/>
          <p:cNvSpPr txBox="1"/>
          <p:nvPr/>
        </p:nvSpPr>
        <p:spPr>
          <a:xfrm>
            <a:off x="76200" y="4648200"/>
            <a:ext cx="1143000" cy="954107"/>
          </a:xfrm>
          <a:prstGeom prst="rect">
            <a:avLst/>
          </a:prstGeom>
          <a:noFill/>
        </p:spPr>
        <p:txBody>
          <a:bodyPr wrap="square" rtlCol="0">
            <a:spAutoFit/>
          </a:bodyPr>
          <a:lstStyle/>
          <a:p>
            <a:r>
              <a:rPr lang="en-US" sz="1400" i="0" dirty="0">
                <a:solidFill>
                  <a:srgbClr val="FF0000"/>
                </a:solidFill>
                <a:latin typeface="Tahoma" pitchFamily="34" charset="0"/>
                <a:ea typeface="Tahoma" pitchFamily="34" charset="0"/>
                <a:cs typeface="Tahoma" pitchFamily="34" charset="0"/>
              </a:rPr>
              <a:t>Can use to show only most recent times</a:t>
            </a:r>
          </a:p>
        </p:txBody>
      </p:sp>
      <p:cxnSp>
        <p:nvCxnSpPr>
          <p:cNvPr id="25" name="Straight Arrow Connector 24"/>
          <p:cNvCxnSpPr>
            <a:stCxn id="24" idx="3"/>
            <a:endCxn id="27" idx="1"/>
          </p:cNvCxnSpPr>
          <p:nvPr/>
        </p:nvCxnSpPr>
        <p:spPr bwMode="auto">
          <a:xfrm flipV="1">
            <a:off x="1219200" y="5111984"/>
            <a:ext cx="374072" cy="13270"/>
          </a:xfrm>
          <a:prstGeom prst="straightConnector1">
            <a:avLst/>
          </a:prstGeom>
          <a:solidFill>
            <a:schemeClr val="accent1"/>
          </a:solidFill>
          <a:ln w="9525" cap="flat" cmpd="sng" algn="ctr">
            <a:solidFill>
              <a:srgbClr val="FF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Rectangle 6"/>
          <p:cNvSpPr>
            <a:spLocks noChangeArrowheads="1"/>
          </p:cNvSpPr>
          <p:nvPr/>
        </p:nvSpPr>
        <p:spPr bwMode="auto">
          <a:xfrm>
            <a:off x="1593272" y="4987635"/>
            <a:ext cx="3435927" cy="248697"/>
          </a:xfrm>
          <a:prstGeom prst="rect">
            <a:avLst/>
          </a:prstGeom>
          <a:noFill/>
          <a:ln w="19050">
            <a:solidFill>
              <a:srgbClr val="FF0000"/>
            </a:solidFill>
            <a:miter lim="800000"/>
            <a:headEnd/>
            <a:tailEnd/>
          </a:ln>
        </p:spPr>
        <p:txBody>
          <a:bodyPr wrap="none" anchor="ctr"/>
          <a:lstStyle/>
          <a:p>
            <a:pPr eaLnBrk="0" hangingPunct="0"/>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88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4704"/>
          <a:stretch/>
        </p:blipFill>
        <p:spPr bwMode="auto">
          <a:xfrm>
            <a:off x="457200" y="1143000"/>
            <a:ext cx="8258175" cy="5291866"/>
          </a:xfrm>
          <a:prstGeom prst="rect">
            <a:avLst/>
          </a:prstGeom>
          <a:noFill/>
          <a:ln w="9525">
            <a:noFill/>
            <a:miter lim="800000"/>
            <a:headEnd/>
            <a:tailEnd/>
          </a:ln>
        </p:spPr>
      </p:pic>
      <p:sp>
        <p:nvSpPr>
          <p:cNvPr id="2" name="Title 1"/>
          <p:cNvSpPr>
            <a:spLocks noGrp="1"/>
          </p:cNvSpPr>
          <p:nvPr>
            <p:ph type="title"/>
          </p:nvPr>
        </p:nvSpPr>
        <p:spPr/>
        <p:txBody>
          <a:bodyPr/>
          <a:lstStyle/>
          <a:p>
            <a:r>
              <a:rPr lang="en-US"/>
              <a:t>Team Ladders</a:t>
            </a:r>
            <a:endParaRPr lang="en-US" dirty="0"/>
          </a:p>
        </p:txBody>
      </p:sp>
      <p:sp>
        <p:nvSpPr>
          <p:cNvPr id="147459" name="Slide Number Placeholder 1"/>
          <p:cNvSpPr>
            <a:spLocks noGrp="1"/>
          </p:cNvSpPr>
          <p:nvPr>
            <p:ph type="sldNum" sz="quarter" idx="12"/>
          </p:nvPr>
        </p:nvSpPr>
        <p:spPr/>
        <p:txBody>
          <a:bodyPr/>
          <a:lstStyle/>
          <a:p>
            <a:fld id="{D29F7646-D48B-4FF0-B55C-ABFED06F9A48}" type="slidenum">
              <a:rPr lang="en-US" smtClean="0"/>
              <a:pPr/>
              <a:t>76</a:t>
            </a:fld>
            <a:endParaRPr lang="en-US"/>
          </a:p>
        </p:txBody>
      </p:sp>
    </p:spTree>
    <p:extLst>
      <p:ext uri="{BB962C8B-B14F-4D97-AF65-F5344CB8AC3E}">
        <p14:creationId xmlns:p14="http://schemas.microsoft.com/office/powerpoint/2010/main" val="131025770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1AB7F-1277-7B2B-27BC-3C588E2E993E}"/>
              </a:ext>
            </a:extLst>
          </p:cNvPr>
          <p:cNvSpPr>
            <a:spLocks noGrp="1"/>
          </p:cNvSpPr>
          <p:nvPr>
            <p:ph type="title"/>
          </p:nvPr>
        </p:nvSpPr>
        <p:spPr/>
        <p:txBody>
          <a:bodyPr/>
          <a:lstStyle/>
          <a:p>
            <a:r>
              <a:rPr lang="en-US" dirty="0"/>
              <a:t>Post-Meet Activities</a:t>
            </a:r>
          </a:p>
        </p:txBody>
      </p:sp>
      <p:sp>
        <p:nvSpPr>
          <p:cNvPr id="3" name="Content Placeholder 2">
            <a:extLst>
              <a:ext uri="{FF2B5EF4-FFF2-40B4-BE49-F238E27FC236}">
                <a16:creationId xmlns:a16="http://schemas.microsoft.com/office/drawing/2014/main" id="{67B1DF74-509E-F4EF-4811-603912E84FC7}"/>
              </a:ext>
            </a:extLst>
          </p:cNvPr>
          <p:cNvSpPr>
            <a:spLocks noGrp="1"/>
          </p:cNvSpPr>
          <p:nvPr>
            <p:ph idx="1"/>
          </p:nvPr>
        </p:nvSpPr>
        <p:spPr/>
        <p:txBody>
          <a:bodyPr>
            <a:normAutofit/>
          </a:bodyPr>
          <a:lstStyle/>
          <a:p>
            <a:pPr marL="0" indent="0" algn="ctr">
              <a:buNone/>
            </a:pPr>
            <a:r>
              <a:rPr lang="en-US" sz="5400" b="1" i="1" dirty="0">
                <a:solidFill>
                  <a:schemeClr val="accent6">
                    <a:lumMod val="75000"/>
                  </a:schemeClr>
                </a:solidFill>
              </a:rPr>
              <a:t>           HOT TIPS</a:t>
            </a:r>
            <a:endParaRPr lang="en-US" dirty="0"/>
          </a:p>
          <a:p>
            <a:r>
              <a:rPr lang="en-US" dirty="0"/>
              <a:t>Import data from DDC for ALL teams in your division, including your meet (because DDC performs checks)</a:t>
            </a:r>
          </a:p>
          <a:p>
            <a:r>
              <a:rPr lang="en-US" dirty="0"/>
              <a:t>Run records check but do NOT auto-update records; update manually instead</a:t>
            </a:r>
          </a:p>
          <a:p>
            <a:r>
              <a:rPr lang="en-US" dirty="0"/>
              <a:t>Generate dual ladders for next meet using Local Swim Club designator (Tip 07 in the </a:t>
            </a:r>
            <a:r>
              <a:rPr lang="en-US" dirty="0">
                <a:hlinkClick r:id="rId2"/>
              </a:rPr>
              <a:t>Tips folder</a:t>
            </a:r>
            <a:r>
              <a:rPr lang="en-US" dirty="0"/>
              <a:t>)</a:t>
            </a:r>
          </a:p>
          <a:p>
            <a:endParaRPr lang="en-US" dirty="0"/>
          </a:p>
          <a:p>
            <a:endParaRPr lang="en-US" b="1" i="1" dirty="0"/>
          </a:p>
          <a:p>
            <a:endParaRPr lang="en-US" dirty="0"/>
          </a:p>
          <a:p>
            <a:endParaRPr lang="en-US" dirty="0"/>
          </a:p>
        </p:txBody>
      </p:sp>
      <p:sp>
        <p:nvSpPr>
          <p:cNvPr id="4" name="Slide Number Placeholder 3">
            <a:extLst>
              <a:ext uri="{FF2B5EF4-FFF2-40B4-BE49-F238E27FC236}">
                <a16:creationId xmlns:a16="http://schemas.microsoft.com/office/drawing/2014/main" id="{C2E8AD25-7E76-EB0E-828F-63AB31604DBE}"/>
              </a:ext>
            </a:extLst>
          </p:cNvPr>
          <p:cNvSpPr>
            <a:spLocks noGrp="1"/>
          </p:cNvSpPr>
          <p:nvPr>
            <p:ph type="sldNum" sz="quarter" idx="12"/>
          </p:nvPr>
        </p:nvSpPr>
        <p:spPr/>
        <p:txBody>
          <a:bodyPr/>
          <a:lstStyle/>
          <a:p>
            <a:pPr>
              <a:defRPr/>
            </a:pPr>
            <a:fld id="{62D55431-2533-4478-B043-1579F94B4F29}" type="slidenum">
              <a:rPr lang="en-US" smtClean="0"/>
              <a:pPr>
                <a:defRPr/>
              </a:pPr>
              <a:t>77</a:t>
            </a:fld>
            <a:endParaRPr lang="en-US"/>
          </a:p>
        </p:txBody>
      </p:sp>
      <p:pic>
        <p:nvPicPr>
          <p:cNvPr id="1026" name="Picture 2">
            <a:extLst>
              <a:ext uri="{FF2B5EF4-FFF2-40B4-BE49-F238E27FC236}">
                <a16:creationId xmlns:a16="http://schemas.microsoft.com/office/drawing/2014/main" id="{2DCFCDC8-39D8-D4F6-2D5F-58D2B12328F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0400" y="990600"/>
            <a:ext cx="1017674"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985087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1AB7F-1277-7B2B-27BC-3C588E2E993E}"/>
              </a:ext>
            </a:extLst>
          </p:cNvPr>
          <p:cNvSpPr>
            <a:spLocks noGrp="1"/>
          </p:cNvSpPr>
          <p:nvPr>
            <p:ph type="title"/>
          </p:nvPr>
        </p:nvSpPr>
        <p:spPr>
          <a:xfrm>
            <a:off x="1039641" y="304800"/>
            <a:ext cx="7620000" cy="872112"/>
          </a:xfrm>
        </p:spPr>
        <p:txBody>
          <a:bodyPr/>
          <a:lstStyle/>
          <a:p>
            <a:r>
              <a:rPr lang="en-US" dirty="0"/>
              <a:t>Final          </a:t>
            </a:r>
            <a:r>
              <a:rPr lang="en-US" b="1" i="1" dirty="0">
                <a:solidFill>
                  <a:schemeClr val="accent6">
                    <a:lumMod val="75000"/>
                  </a:schemeClr>
                </a:solidFill>
              </a:rPr>
              <a:t>HOT TIPS</a:t>
            </a:r>
            <a:br>
              <a:rPr lang="en-US" b="1" i="1" dirty="0">
                <a:solidFill>
                  <a:schemeClr val="accent6">
                    <a:lumMod val="75000"/>
                  </a:schemeClr>
                </a:solidFill>
              </a:rPr>
            </a:br>
            <a:endParaRPr lang="en-US" dirty="0"/>
          </a:p>
        </p:txBody>
      </p:sp>
      <p:sp>
        <p:nvSpPr>
          <p:cNvPr id="3" name="Content Placeholder 2">
            <a:extLst>
              <a:ext uri="{FF2B5EF4-FFF2-40B4-BE49-F238E27FC236}">
                <a16:creationId xmlns:a16="http://schemas.microsoft.com/office/drawing/2014/main" id="{67B1DF74-509E-F4EF-4811-603912E84FC7}"/>
              </a:ext>
            </a:extLst>
          </p:cNvPr>
          <p:cNvSpPr>
            <a:spLocks noGrp="1"/>
          </p:cNvSpPr>
          <p:nvPr>
            <p:ph idx="1"/>
          </p:nvPr>
        </p:nvSpPr>
        <p:spPr/>
        <p:txBody>
          <a:bodyPr>
            <a:normAutofit/>
          </a:bodyPr>
          <a:lstStyle/>
          <a:p>
            <a:pPr marL="742950" marR="0" lvl="1" indent="-285750">
              <a:lnSpc>
                <a:spcPct val="107000"/>
              </a:lnSpc>
              <a:spcBef>
                <a:spcPts val="0"/>
              </a:spcBef>
              <a:spcAft>
                <a:spcPts val="800"/>
              </a:spcAft>
              <a:buFont typeface="Arial" panose="020B0604020202020204" pitchFamily="34" charset="0"/>
              <a:buChar char="•"/>
              <a:tabLst>
                <a:tab pos="914400" algn="l"/>
              </a:tabLst>
            </a:pPr>
            <a:r>
              <a:rPr lang="en-US" sz="2800" kern="100" dirty="0">
                <a:effectLst/>
                <a:latin typeface="Calibri" panose="020F0502020204030204" pitchFamily="34" charset="0"/>
                <a:ea typeface="Calibri" panose="020F0502020204030204" pitchFamily="34" charset="0"/>
                <a:cs typeface="Times New Roman" panose="02020603050405020304" pitchFamily="18" charset="0"/>
              </a:rPr>
              <a:t>Don’t struggle – ask for help</a:t>
            </a:r>
          </a:p>
          <a:p>
            <a:pPr marL="742950" marR="0" lvl="1" indent="-285750">
              <a:lnSpc>
                <a:spcPct val="107000"/>
              </a:lnSpc>
              <a:spcBef>
                <a:spcPts val="0"/>
              </a:spcBef>
              <a:spcAft>
                <a:spcPts val="800"/>
              </a:spcAft>
              <a:buFont typeface="Arial" panose="020B0604020202020204" pitchFamily="34" charset="0"/>
              <a:buChar char="•"/>
              <a:tabLst>
                <a:tab pos="914400" algn="l"/>
              </a:tabLst>
            </a:pPr>
            <a:r>
              <a:rPr lang="en-US" sz="2800" kern="100" dirty="0">
                <a:effectLst/>
                <a:latin typeface="Calibri" panose="020F0502020204030204" pitchFamily="34" charset="0"/>
                <a:ea typeface="Calibri" panose="020F0502020204030204" pitchFamily="34" charset="0"/>
                <a:cs typeface="Times New Roman" panose="02020603050405020304" pitchFamily="18" charset="0"/>
              </a:rPr>
              <a:t>Follow the instructions</a:t>
            </a:r>
          </a:p>
          <a:p>
            <a:pPr marL="742950" marR="0" lvl="1" indent="-285750">
              <a:lnSpc>
                <a:spcPct val="107000"/>
              </a:lnSpc>
              <a:spcBef>
                <a:spcPts val="0"/>
              </a:spcBef>
              <a:spcAft>
                <a:spcPts val="800"/>
              </a:spcAft>
              <a:buFont typeface="Arial" panose="020B0604020202020204" pitchFamily="34" charset="0"/>
              <a:buChar char="•"/>
              <a:tabLst>
                <a:tab pos="914400" algn="l"/>
              </a:tabLst>
            </a:pPr>
            <a:r>
              <a:rPr lang="en-US" sz="2800" kern="100" dirty="0">
                <a:effectLst/>
                <a:latin typeface="Calibri" panose="020F0502020204030204" pitchFamily="34" charset="0"/>
                <a:ea typeface="Calibri" panose="020F0502020204030204" pitchFamily="34" charset="0"/>
                <a:cs typeface="Times New Roman" panose="02020603050405020304" pitchFamily="18" charset="0"/>
              </a:rPr>
              <a:t>Backup, backup, backup: both team and meet</a:t>
            </a:r>
          </a:p>
          <a:p>
            <a:pPr lvl="1">
              <a:lnSpc>
                <a:spcPct val="107000"/>
              </a:lnSpc>
              <a:spcBef>
                <a:spcPts val="0"/>
              </a:spcBef>
              <a:spcAft>
                <a:spcPts val="800"/>
              </a:spcAft>
              <a:buFont typeface="Arial" panose="020B0604020202020204" pitchFamily="34" charset="0"/>
              <a:buChar char="•"/>
              <a:tabLst>
                <a:tab pos="914400" algn="l"/>
              </a:tabLst>
            </a:pPr>
            <a:r>
              <a:rPr lang="en-US" sz="2800" kern="100" dirty="0">
                <a:latin typeface="Calibri" panose="020F0502020204030204" pitchFamily="34" charset="0"/>
                <a:ea typeface="Calibri" panose="020F0502020204030204" pitchFamily="34" charset="0"/>
                <a:cs typeface="Times New Roman" panose="02020603050405020304" pitchFamily="18" charset="0"/>
              </a:rPr>
              <a:t>Use recommended file name format/location</a:t>
            </a:r>
          </a:p>
          <a:p>
            <a:pPr lvl="1">
              <a:lnSpc>
                <a:spcPct val="107000"/>
              </a:lnSpc>
              <a:spcBef>
                <a:spcPts val="0"/>
              </a:spcBef>
              <a:spcAft>
                <a:spcPts val="800"/>
              </a:spcAft>
              <a:buFont typeface="Arial" panose="020B0604020202020204" pitchFamily="34" charset="0"/>
              <a:buChar char="•"/>
              <a:tabLst>
                <a:tab pos="914400" algn="l"/>
              </a:tabLst>
            </a:pPr>
            <a:r>
              <a:rPr lang="en-US" sz="2800" kern="100" dirty="0">
                <a:latin typeface="Calibri" panose="020F0502020204030204" pitchFamily="34" charset="0"/>
                <a:ea typeface="Calibri" panose="020F0502020204030204" pitchFamily="34" charset="0"/>
                <a:cs typeface="Times New Roman" panose="02020603050405020304" pitchFamily="18" charset="0"/>
              </a:rPr>
              <a:t>Be sure you’re accessing the right meet</a:t>
            </a:r>
          </a:p>
          <a:p>
            <a:pPr marL="742950" marR="0" lvl="1" indent="-285750">
              <a:lnSpc>
                <a:spcPct val="107000"/>
              </a:lnSpc>
              <a:spcBef>
                <a:spcPts val="0"/>
              </a:spcBef>
              <a:spcAft>
                <a:spcPts val="800"/>
              </a:spcAft>
              <a:buFont typeface="Arial" panose="020B0604020202020204" pitchFamily="34" charset="0"/>
              <a:buChar char="•"/>
              <a:tabLst>
                <a:tab pos="914400" algn="l"/>
              </a:tabLst>
            </a:pPr>
            <a:r>
              <a:rPr lang="en-US" sz="2800" kern="100" dirty="0">
                <a:latin typeface="Calibri" panose="020F0502020204030204" pitchFamily="34" charset="0"/>
                <a:ea typeface="Calibri" panose="020F0502020204030204" pitchFamily="34" charset="0"/>
                <a:cs typeface="Times New Roman" panose="02020603050405020304" pitchFamily="18" charset="0"/>
              </a:rPr>
              <a:t>Be attentive to t</a:t>
            </a:r>
            <a:r>
              <a:rPr lang="en-US" sz="2800" kern="100" dirty="0">
                <a:effectLst/>
                <a:latin typeface="Calibri" panose="020F0502020204030204" pitchFamily="34" charset="0"/>
                <a:ea typeface="Calibri" panose="020F0502020204030204" pitchFamily="34" charset="0"/>
                <a:cs typeface="Times New Roman" panose="02020603050405020304" pitchFamily="18" charset="0"/>
              </a:rPr>
              <a:t>eam abbreviations</a:t>
            </a:r>
          </a:p>
          <a:p>
            <a:pPr marL="742950" marR="0" lvl="1" indent="-285750">
              <a:lnSpc>
                <a:spcPct val="107000"/>
              </a:lnSpc>
              <a:spcBef>
                <a:spcPts val="0"/>
              </a:spcBef>
              <a:spcAft>
                <a:spcPts val="800"/>
              </a:spcAft>
              <a:buFont typeface="Arial" panose="020B0604020202020204" pitchFamily="34" charset="0"/>
              <a:buChar char="•"/>
              <a:tabLst>
                <a:tab pos="914400" algn="l"/>
              </a:tabLst>
            </a:pPr>
            <a:r>
              <a:rPr lang="en-US" sz="2800" kern="100" dirty="0">
                <a:effectLst/>
                <a:latin typeface="Calibri" panose="020F0502020204030204" pitchFamily="34" charset="0"/>
                <a:ea typeface="Calibri" panose="020F0502020204030204" pitchFamily="34" charset="0"/>
                <a:cs typeface="Times New Roman" panose="02020603050405020304" pitchFamily="18" charset="0"/>
              </a:rPr>
              <a:t>Run *all* the verification reports</a:t>
            </a:r>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C2E8AD25-7E76-EB0E-828F-63AB31604DBE}"/>
              </a:ext>
            </a:extLst>
          </p:cNvPr>
          <p:cNvSpPr>
            <a:spLocks noGrp="1"/>
          </p:cNvSpPr>
          <p:nvPr>
            <p:ph type="sldNum" sz="quarter" idx="12"/>
          </p:nvPr>
        </p:nvSpPr>
        <p:spPr/>
        <p:txBody>
          <a:bodyPr/>
          <a:lstStyle/>
          <a:p>
            <a:pPr>
              <a:defRPr/>
            </a:pPr>
            <a:fld id="{62D55431-2533-4478-B043-1579F94B4F29}" type="slidenum">
              <a:rPr lang="en-US" smtClean="0"/>
              <a:pPr>
                <a:defRPr/>
              </a:pPr>
              <a:t>78</a:t>
            </a:fld>
            <a:endParaRPr lang="en-US"/>
          </a:p>
        </p:txBody>
      </p:sp>
      <p:pic>
        <p:nvPicPr>
          <p:cNvPr id="1026" name="Picture 2">
            <a:extLst>
              <a:ext uri="{FF2B5EF4-FFF2-40B4-BE49-F238E27FC236}">
                <a16:creationId xmlns:a16="http://schemas.microsoft.com/office/drawing/2014/main" id="{2DCFCDC8-39D8-D4F6-2D5F-58D2B12328F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86200" y="76200"/>
            <a:ext cx="1017674"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2177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16147</TotalTime>
  <Words>5775</Words>
  <Application>Microsoft Office PowerPoint</Application>
  <PresentationFormat>On-screen Show (4:3)</PresentationFormat>
  <Paragraphs>831</Paragraphs>
  <Slides>78</Slides>
  <Notes>65</Notes>
  <HiddenSlides>0</HiddenSlides>
  <MMClips>0</MMClips>
  <ScaleCrop>false</ScaleCrop>
  <HeadingPairs>
    <vt:vector size="8" baseType="variant">
      <vt:variant>
        <vt:lpstr>Fonts Used</vt:lpstr>
      </vt:variant>
      <vt:variant>
        <vt:i4>6</vt:i4>
      </vt:variant>
      <vt:variant>
        <vt:lpstr>Theme</vt:lpstr>
      </vt:variant>
      <vt:variant>
        <vt:i4>1</vt:i4>
      </vt:variant>
      <vt:variant>
        <vt:lpstr>Slide Titles</vt:lpstr>
      </vt:variant>
      <vt:variant>
        <vt:i4>78</vt:i4>
      </vt:variant>
      <vt:variant>
        <vt:lpstr>Custom Shows</vt:lpstr>
      </vt:variant>
      <vt:variant>
        <vt:i4>1</vt:i4>
      </vt:variant>
    </vt:vector>
  </HeadingPairs>
  <TitlesOfParts>
    <vt:vector size="86" baseType="lpstr">
      <vt:lpstr>Arial</vt:lpstr>
      <vt:lpstr>Calibri</vt:lpstr>
      <vt:lpstr>Garamond</vt:lpstr>
      <vt:lpstr>Tahoma</vt:lpstr>
      <vt:lpstr>Times New Roman</vt:lpstr>
      <vt:lpstr>Wingdings</vt:lpstr>
      <vt:lpstr>Office Theme</vt:lpstr>
      <vt:lpstr>HY-TEK Software Overview Introduction to NVSL Technology</vt:lpstr>
      <vt:lpstr>Outline</vt:lpstr>
      <vt:lpstr>Outline</vt:lpstr>
      <vt:lpstr>Navigating the NVSL Website</vt:lpstr>
      <vt:lpstr>Navigating the NVSL website</vt:lpstr>
      <vt:lpstr>Computer Resources</vt:lpstr>
      <vt:lpstr>Human Resources</vt:lpstr>
      <vt:lpstr>Outline</vt:lpstr>
      <vt:lpstr>Hy-Tek Applications</vt:lpstr>
      <vt:lpstr>Team Manager 8.0 (TM)</vt:lpstr>
      <vt:lpstr>Meet Manager 8.0 (MM)</vt:lpstr>
      <vt:lpstr>How TM and MM Work Together</vt:lpstr>
      <vt:lpstr>High-level Data Flow</vt:lpstr>
      <vt:lpstr>Outline</vt:lpstr>
      <vt:lpstr>Getting the Software</vt:lpstr>
      <vt:lpstr>Software Quirks</vt:lpstr>
      <vt:lpstr>TM System Age-Up Date</vt:lpstr>
      <vt:lpstr>Add/Modify Athletes in TM</vt:lpstr>
      <vt:lpstr>Add/Modify Athletes in TM</vt:lpstr>
      <vt:lpstr>TM Duplicate Swimmer Names</vt:lpstr>
      <vt:lpstr>TM No Swimmer Athletes</vt:lpstr>
      <vt:lpstr>File Structure and Directories</vt:lpstr>
      <vt:lpstr>Naming Conventions</vt:lpstr>
      <vt:lpstr>Definitions</vt:lpstr>
      <vt:lpstr>Outline</vt:lpstr>
      <vt:lpstr>Team Manager Both Teams – Pre-Meet Activities </vt:lpstr>
      <vt:lpstr>Downloading Meet Events</vt:lpstr>
      <vt:lpstr>Import Meet Events into TM</vt:lpstr>
      <vt:lpstr>Importing Meet Events</vt:lpstr>
      <vt:lpstr>Entering Athletes in Meet</vt:lpstr>
      <vt:lpstr>Pre-Entering Athletes in a Meet</vt:lpstr>
      <vt:lpstr>Entries by Event, Individual Events</vt:lpstr>
      <vt:lpstr>Entering Athletes in Meet, cont.</vt:lpstr>
      <vt:lpstr>Entries by Event, Relay Events</vt:lpstr>
      <vt:lpstr>A-Meet Entry Reports</vt:lpstr>
      <vt:lpstr>Entries by Event</vt:lpstr>
      <vt:lpstr>Entries by Name</vt:lpstr>
      <vt:lpstr>Create entries</vt:lpstr>
      <vt:lpstr>Export</vt:lpstr>
      <vt:lpstr>Export Files</vt:lpstr>
      <vt:lpstr>Export Team Roster from TM</vt:lpstr>
      <vt:lpstr>Export Team Records from TM</vt:lpstr>
      <vt:lpstr>Meet Manager Host Team – Pre-Meet Activities (A-Meets)</vt:lpstr>
      <vt:lpstr>Meet Cover Sheet</vt:lpstr>
      <vt:lpstr>Prepare Meet Database</vt:lpstr>
      <vt:lpstr>MM Import Entries and Rosters</vt:lpstr>
      <vt:lpstr>Import Records into MM, cont.</vt:lpstr>
      <vt:lpstr>Import Records into MM</vt:lpstr>
      <vt:lpstr>Assign Teams to Lanes in MM</vt:lpstr>
      <vt:lpstr>Seed A-Meet Events in MM</vt:lpstr>
      <vt:lpstr>Print the Meet Program</vt:lpstr>
      <vt:lpstr>A-Meet Program</vt:lpstr>
      <vt:lpstr>Print A-Meet Time Cards</vt:lpstr>
      <vt:lpstr>A-Meet Time Cards</vt:lpstr>
      <vt:lpstr>Verify Scoring Preferences</vt:lpstr>
      <vt:lpstr>Running the Meet</vt:lpstr>
      <vt:lpstr>Time Card and Data Flow at Meet</vt:lpstr>
      <vt:lpstr>How Times and Scores are Recorded</vt:lpstr>
      <vt:lpstr>Run an A-Meet</vt:lpstr>
      <vt:lpstr>Run an A-Meet in MM, cont.</vt:lpstr>
      <vt:lpstr>Run an A-Meet in MM, cont.</vt:lpstr>
      <vt:lpstr>Run Screen</vt:lpstr>
      <vt:lpstr>Print Award Labels</vt:lpstr>
      <vt:lpstr>MM Meet Mobile</vt:lpstr>
      <vt:lpstr>Run an A meet</vt:lpstr>
      <vt:lpstr>A-Meet Output</vt:lpstr>
      <vt:lpstr>Award Labels</vt:lpstr>
      <vt:lpstr>Print Meet Results and Export</vt:lpstr>
      <vt:lpstr>Results by Event</vt:lpstr>
      <vt:lpstr>Results by Swimmer</vt:lpstr>
      <vt:lpstr>Team Manager Post-Meet Activities</vt:lpstr>
      <vt:lpstr>Import Meet Results into TM</vt:lpstr>
      <vt:lpstr> TM Update Team Records</vt:lpstr>
      <vt:lpstr>Generate Reports in TM</vt:lpstr>
      <vt:lpstr>Generate Ladder Reports in TM</vt:lpstr>
      <vt:lpstr>Team Ladders</vt:lpstr>
      <vt:lpstr>Post-Meet Activities</vt:lpstr>
      <vt:lpstr>Final          HOT TIPS </vt:lpstr>
      <vt:lpstr>Custom Show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NVSL Hy-Tek Overview</dc:title>
  <dc:creator>NVSL</dc:creator>
  <cp:lastModifiedBy>Jennifer Guernsey</cp:lastModifiedBy>
  <cp:revision>632</cp:revision>
  <dcterms:created xsi:type="dcterms:W3CDTF">2005-06-02T11:43:19Z</dcterms:created>
  <dcterms:modified xsi:type="dcterms:W3CDTF">2024-06-02T16:53:03Z</dcterms:modified>
</cp:coreProperties>
</file>